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sldIdLst>
    <p:sldId id="257" r:id="rId3"/>
    <p:sldId id="256" r:id="rId4"/>
    <p:sldId id="259" r:id="rId5"/>
    <p:sldId id="261" r:id="rId6"/>
    <p:sldId id="260" r:id="rId7"/>
    <p:sldId id="262" r:id="rId8"/>
    <p:sldId id="272" r:id="rId9"/>
    <p:sldId id="281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3" r:id="rId18"/>
    <p:sldId id="274" r:id="rId19"/>
    <p:sldId id="276" r:id="rId20"/>
    <p:sldId id="275" r:id="rId21"/>
    <p:sldId id="278" r:id="rId22"/>
    <p:sldId id="277" r:id="rId23"/>
    <p:sldId id="279" r:id="rId24"/>
    <p:sldId id="284" r:id="rId25"/>
    <p:sldId id="280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53F56"/>
    <a:srgbClr val="459A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9355E2-28C8-4B3B-9A36-873F1B357DC9}" v="10" dt="2021-09-01T14:49:26.8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6"/>
  </p:normalViewPr>
  <p:slideViewPr>
    <p:cSldViewPr snapToGrid="0" snapToObjects="1">
      <p:cViewPr varScale="1">
        <p:scale>
          <a:sx n="121" d="100"/>
          <a:sy n="121" d="100"/>
        </p:scale>
        <p:origin x="7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138F4-2DF6-C742-81EF-DD32CEC0E0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74717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D2260-CF48-9E43-A757-42B10B825B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5439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89563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DFEED0-8D6F-C74F-B71B-854910B3D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69229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FCB0D5-1291-F243-9F82-DC4B61D1C9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325200" y="1692239"/>
            <a:ext cx="2028599" cy="4484723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1D02B3-B462-F54E-982F-3A620CA16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604304" y="1692241"/>
            <a:ext cx="5968196" cy="44847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681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BE873-5BC6-6B45-A7BC-183772C6EB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D6C6ED-55C5-894E-9BFF-ED6DBE8B3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1D181-C1BB-9E47-AA92-8E567D3AA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CF4B-3D1B-AD49-B5F7-C133A5C29507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F63FF-C8BD-624A-A432-342C40AB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99C9DB-0592-0646-BD69-56C14C9CF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C3C9-3DBB-F648-BAF0-1A60BFB2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2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7CC7CB-3F3E-3E43-931A-05D67FE01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A01BD6-1579-7A41-9D8B-3BD8435DB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C9A79-4F4C-1A46-BF05-307F67551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CF4B-3D1B-AD49-B5F7-C133A5C29507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8B01A-3571-DF4B-A3C8-84F1F03F5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3CB1E-86D8-C541-ACFF-869B2AB85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C3C9-3DBB-F648-BAF0-1A60BFB2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29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83558-1926-C34E-9484-7DB7D6E2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F15E79-59C0-294E-BCFC-7CABB290A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0820F6-EB8D-A249-BB9D-D52A9C3C3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CF4B-3D1B-AD49-B5F7-C133A5C29507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F3B5C-DE22-4F4C-867E-579C75332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8C17BB-5844-BA45-A3CB-06CE35ECA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C3C9-3DBB-F648-BAF0-1A60BFB2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09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7D50F-979E-5D4B-8DFC-B63FDF056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8D32E-35EB-6C4C-8D7C-8312EFC19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294E2-FC0A-4C48-919C-C81C6E9B6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01DFAB-EA88-BE40-8B30-C5074690E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CF4B-3D1B-AD49-B5F7-C133A5C29507}" type="datetimeFigureOut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CF8286-BD40-B14E-A31A-436156EC1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734C97-9848-EA49-ACE1-1BF1F908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C3C9-3DBB-F648-BAF0-1A60BFB2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3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FB4A6-64C3-3A41-9349-6D0552975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C1C85A-1A5C-D34E-A7B5-C485DC961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EA900E-93B5-424B-ADCF-C3E396A4CA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966CAD-F4C8-A547-8229-D1EF8F4C8C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C37C81-38D8-3E45-A5CD-0195126B1D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E6B4B0-1D23-344D-9476-B69A1556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CF4B-3D1B-AD49-B5F7-C133A5C29507}" type="datetimeFigureOut">
              <a:rPr lang="en-US" smtClean="0"/>
              <a:t>9/1/21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911AC-B64F-DF49-BFA5-B53C3A89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B2E422-262C-F847-A776-5BAD66EFE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C3C9-3DBB-F648-BAF0-1A60BFB2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812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55557-1180-A947-84A2-BD9D6BE3D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746CBF-6401-664C-B46F-D4037C2C0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CF4B-3D1B-AD49-B5F7-C133A5C29507}" type="datetimeFigureOut">
              <a:rPr lang="en-US" smtClean="0"/>
              <a:t>9/1/21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A5A1D1-CA21-574A-86AC-3191980A4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84F57D-51C3-F34F-BBF7-CF38EE29A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C3C9-3DBB-F648-BAF0-1A60BFB2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45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EBE95ADA-DF91-8346-90B2-B617724E35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80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263DB-AB2E-9D4C-B1A3-87C4C60AE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16C595-C773-3C43-BC97-EA80389C4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6A23CC-073C-A34B-A21D-A300116A9F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1008A-AD9C-EF49-BBBB-B8C0573E2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CF4B-3D1B-AD49-B5F7-C133A5C29507}" type="datetimeFigureOut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BBA390-E46E-5D47-9858-C90C9244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A8DC2F-958A-384F-8978-4EB295EF4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C3C9-3DBB-F648-BAF0-1A60BFB2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083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B10BC-DE6D-3A4A-A8ED-5053A89C45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3718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9CB7F-ABC6-524C-BE26-C04604BE7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50B690-8075-AE4F-84EE-200F7B20DD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EC7915-0F35-FC40-A962-5266DF0919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80316D-FED2-FD49-AAE8-EC1C9A910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CF4B-3D1B-AD49-B5F7-C133A5C29507}" type="datetimeFigureOut">
              <a:rPr lang="en-US" smtClean="0"/>
              <a:t>9/1/21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C5EA6A-4A23-6F4A-9BEA-CF3581483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4269E-AB45-8242-A209-3C3E7E709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C3C9-3DBB-F648-BAF0-1A60BFB2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83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AC12D-3D09-0044-965D-203F88EEA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7033BD-5B32-5C4D-8EBB-94F597478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E0D83-EC80-7B4F-8DE8-F0BEF7676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CF4B-3D1B-AD49-B5F7-C133A5C29507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C82D77-18BD-4D4E-A187-2DBBFBD8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8908D-023E-2940-81A0-1B21E20B4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C3C9-3DBB-F648-BAF0-1A60BFB2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4353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B1EA359-0EB1-8E49-8913-52B0B272E5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688491-D094-2646-839D-89EEA3F103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A8E60B-9C9B-A649-BEB8-FE66D981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1CF4B-3D1B-AD49-B5F7-C133A5C29507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082874-4436-5442-8B4C-F2D11506A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7BC7B-2C8E-A04D-BBA0-9E83474BB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2C3C9-3DBB-F648-BAF0-1A60BFB2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5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6EFD-8174-5A4A-B10E-579D767E0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9F7819-1DF3-0E40-BA39-C1E59D0BF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17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65265-6BF5-824E-A285-DDEDEB8DD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2D7CCC-157F-B047-885A-B53FA0146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256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8C921-73AA-784B-B349-36CAF3401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A7530F-998A-C74C-AB79-2478E3605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5DCFEB-7C35-BF46-93FB-62771CBA0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D08B69-93D5-2541-A141-95D234653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49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1412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01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14364-F2CE-E945-B478-1A7CA8DC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794076"/>
            <a:ext cx="6172200" cy="40669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B97869-6EA1-824F-B3A5-C1E5196F2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56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EF01C-DD6F-934A-BCB8-C750BD65B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850301"/>
            <a:ext cx="3932237" cy="1509471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A4214-8F00-3E44-A0C1-D1A5E188D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01478"/>
            <a:ext cx="6172200" cy="415957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A7A0F7-6963-6548-B45E-7EA0BC573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9175"/>
            <a:ext cx="3932237" cy="21998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76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7741BF-D5EE-1D48-9B46-CE8ED0EE8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F557D5-B71A-C842-98C7-00613BDB163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477000"/>
            <a:ext cx="12192000" cy="381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2D581E-7F7F-EF40-A615-AE66EE21D92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0" y="0"/>
            <a:ext cx="121920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82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07A3A-58CB-4E4A-B3B9-0A2128A4A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B94FF-58CC-8D49-A6D9-0122364D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239CA-0B8D-DA4A-88B5-40ABF5234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1CF4B-3D1B-AD49-B5F7-C133A5C29507}" type="datetimeFigureOut">
              <a:rPr lang="en-US" smtClean="0"/>
              <a:t>9/1/21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5606FF-ECE6-DE4B-A16D-81D63E870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D2909-9D10-D541-9580-CAD304EE5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2C3C9-3DBB-F648-BAF0-1A60BFB29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17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blogitalia.blogspot.com/2018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al_Goods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am12.safelinks.protection.outlook.com/?url=https%3A%2F%2Fwww.pavt.com%2Fvirtual-recordings&amp;data=04%7C01%7Ckklyberg%40aaas.org%7C48c543d190434190ea0708d9673b96ed%7C2eebd8ff9ed140f0a15638e5dfb3bc56%7C0%7C0%7C637654327924542224%7CUnknown%7CTWFpbGZsb3d8eyJWIjoiMC4wLjAwMDAiLCJQIjoiV2luMzIiLCJBTiI6Ik1haWwiLCJXVCI6Mn0%3D%7C1000&amp;sdata=6DScauiBDBloYwDsiusalqMR6FrgfbCG3KM%2FD5YWA8c%3D&amp;reserved=0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B9327C-9055-944D-9E6D-CC2ABBBE0905}"/>
              </a:ext>
            </a:extLst>
          </p:cNvPr>
          <p:cNvSpPr txBox="1"/>
          <p:nvPr/>
        </p:nvSpPr>
        <p:spPr>
          <a:xfrm>
            <a:off x="7203990" y="1037967"/>
            <a:ext cx="4287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3600">
                <a:solidFill>
                  <a:srgbClr val="002060"/>
                </a:solidFill>
                <a:latin typeface="BentonSans Black"/>
                <a:ea typeface="BentonSans Black"/>
                <a:cs typeface="BentonSans Black"/>
                <a:sym typeface="BentonSans Black"/>
              </a:defRPr>
            </a:pPr>
            <a:r>
              <a:rPr lang="en-GB" sz="4000" dirty="0">
                <a:solidFill>
                  <a:srgbClr val="439A79"/>
                </a:solidFill>
              </a:rPr>
              <a:t>Spotlight Video Recording Tips</a:t>
            </a:r>
          </a:p>
        </p:txBody>
      </p:sp>
    </p:spTree>
    <p:extLst>
      <p:ext uri="{BB962C8B-B14F-4D97-AF65-F5344CB8AC3E}">
        <p14:creationId xmlns:p14="http://schemas.microsoft.com/office/powerpoint/2010/main" val="1540090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4F25240-9581-4B0C-9E59-B7AA1B8C1B2A}"/>
              </a:ext>
            </a:extLst>
          </p:cNvPr>
          <p:cNvSpPr txBox="1">
            <a:spLocks/>
          </p:cNvSpPr>
          <p:nvPr/>
        </p:nvSpPr>
        <p:spPr>
          <a:xfrm>
            <a:off x="5649800" y="1539403"/>
            <a:ext cx="6546306" cy="13255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8680">
              <a:defRPr sz="4180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Preparing Your Presentation Slides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5FA8D2DE-644C-4C0F-8769-EE513D611E47}"/>
              </a:ext>
            </a:extLst>
          </p:cNvPr>
          <p:cNvSpPr txBox="1"/>
          <p:nvPr/>
        </p:nvSpPr>
        <p:spPr>
          <a:xfrm>
            <a:off x="5649800" y="2772263"/>
            <a:ext cx="6425659" cy="3139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marL="285750" lvl="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 err="1">
                <a:solidFill>
                  <a:srgbClr val="002060"/>
                </a:solidFill>
                <a:latin typeface="BentonSans"/>
              </a:rPr>
              <a:t>Opt</a:t>
            </a:r>
            <a:r>
              <a:rPr lang="en-CA" sz="2400" dirty="0">
                <a:solidFill>
                  <a:srgbClr val="002060"/>
                </a:solidFill>
                <a:latin typeface="BentonSans"/>
              </a:rPr>
              <a:t> for font size larger than 16 point.</a:t>
            </a:r>
            <a:endParaRPr lang="en-US" sz="2400" dirty="0">
              <a:solidFill>
                <a:srgbClr val="002060"/>
              </a:solidFill>
              <a:latin typeface="BentonSans"/>
            </a:endParaRPr>
          </a:p>
          <a:p>
            <a:pPr marL="285750" lvl="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2060"/>
                </a:solidFill>
                <a:latin typeface="BentonSans"/>
              </a:rPr>
              <a:t>Use fonts with consistently thick lines.</a:t>
            </a:r>
            <a:endParaRPr lang="en-US" sz="2400" dirty="0">
              <a:solidFill>
                <a:srgbClr val="002060"/>
              </a:solidFill>
              <a:latin typeface="BentonSans"/>
            </a:endParaRPr>
          </a:p>
          <a:p>
            <a:pPr marL="285750" lvl="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CA" sz="2400" dirty="0">
                <a:solidFill>
                  <a:srgbClr val="002060"/>
                </a:solidFill>
                <a:latin typeface="BentonSans"/>
              </a:rPr>
              <a:t>Provide captions for any videos shown.</a:t>
            </a:r>
            <a:endParaRPr lang="en-US" sz="2400" dirty="0">
              <a:solidFill>
                <a:srgbClr val="002060"/>
              </a:solidFill>
              <a:latin typeface="BentonSans"/>
            </a:endParaRPr>
          </a:p>
          <a:p>
            <a:pPr marL="285750" lvl="0" indent="-28575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BentonSans"/>
              </a:rPr>
              <a:t>Use a high color contrast for text and background of slides such as dark text on a light background. </a:t>
            </a:r>
            <a:br>
              <a:rPr lang="en-US" sz="2400" dirty="0">
                <a:latin typeface="BentonSans" panose="02000504020000020004" pitchFamily="50" charset="0"/>
              </a:rPr>
            </a:br>
            <a:endParaRPr lang="en-US" sz="2400" dirty="0">
              <a:latin typeface="BentonSans" panose="02000504020000020004" pitchFamily="50" charset="0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C64586AA-D3EB-1149-B560-31FB994F8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86" y="2202185"/>
            <a:ext cx="49403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49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Picture 1">
            <a:extLst>
              <a:ext uri="{FF2B5EF4-FFF2-40B4-BE49-F238E27FC236}">
                <a16:creationId xmlns:a16="http://schemas.microsoft.com/office/drawing/2014/main" id="{593DAB26-8194-4F00-8F7B-240BC95FE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502" y="2119296"/>
            <a:ext cx="3309762" cy="3694603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3127C3A3-CAB3-4423-803C-3673012C412C}"/>
              </a:ext>
            </a:extLst>
          </p:cNvPr>
          <p:cNvSpPr txBox="1"/>
          <p:nvPr/>
        </p:nvSpPr>
        <p:spPr>
          <a:xfrm>
            <a:off x="5613691" y="2118477"/>
            <a:ext cx="3547635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6000">
                <a:solidFill>
                  <a:srgbClr val="002060"/>
                </a:solidFill>
                <a:latin typeface="BentonSans Black"/>
                <a:ea typeface="BentonSans Black"/>
                <a:cs typeface="BentonSans Black"/>
                <a:sym typeface="BentonSans Black"/>
              </a:defRPr>
            </a:lvl1pPr>
          </a:lstStyle>
          <a:p>
            <a:r>
              <a:rPr lang="en-US" sz="4000" b="1" dirty="0">
                <a:solidFill>
                  <a:srgbClr val="C43F56"/>
                </a:solidFill>
                <a:latin typeface="BentonSans"/>
              </a:rPr>
              <a:t>Power</a:t>
            </a:r>
            <a:endParaRPr sz="4000" b="1" dirty="0">
              <a:solidFill>
                <a:srgbClr val="C43F56"/>
              </a:solidFill>
              <a:latin typeface="BentonSan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10AB64-3ED6-4A8C-96B8-A8D2D3DC74F7}"/>
              </a:ext>
            </a:extLst>
          </p:cNvPr>
          <p:cNvSpPr/>
          <p:nvPr/>
        </p:nvSpPr>
        <p:spPr>
          <a:xfrm>
            <a:off x="5520764" y="2920158"/>
            <a:ext cx="6096000" cy="2092881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BentonSans" panose="02000504020000020004" pitchFamily="50" charset="0"/>
              </a:rPr>
              <a:t>Connect to a power source.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BentonSans"/>
              </a:rPr>
              <a:t>Make sure your laptop/device </a:t>
            </a:r>
            <a:br>
              <a:rPr lang="en-US" sz="2400" dirty="0">
                <a:solidFill>
                  <a:srgbClr val="002060"/>
                </a:solidFill>
                <a:latin typeface="BentonSans" panose="02000504020000020004" pitchFamily="50" charset="0"/>
              </a:rPr>
            </a:br>
            <a:r>
              <a:rPr lang="en-US" sz="2400" dirty="0">
                <a:solidFill>
                  <a:srgbClr val="002060"/>
                </a:solidFill>
                <a:latin typeface="BentonSans"/>
              </a:rPr>
              <a:t>is fully charged.</a:t>
            </a:r>
          </a:p>
          <a:p>
            <a:pPr marL="285750" indent="-28575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BentonSans"/>
              </a:rPr>
              <a:t>Make sure your </a:t>
            </a:r>
            <a:r>
              <a:rPr lang="en-US" altLang="en-US" sz="2400" dirty="0">
                <a:solidFill>
                  <a:srgbClr val="002060"/>
                </a:solidFill>
                <a:latin typeface="BentonSans"/>
              </a:rPr>
              <a:t>wireless keyboard and mouse are fully charged.</a:t>
            </a:r>
            <a:endParaRPr lang="en-US" sz="2400" dirty="0">
              <a:solidFill>
                <a:srgbClr val="002060"/>
              </a:solidFill>
              <a:latin typeface="BentonSans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123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0FC02D0-0C45-406D-8319-1C4F10090395}"/>
              </a:ext>
            </a:extLst>
          </p:cNvPr>
          <p:cNvSpPr txBox="1">
            <a:spLocks/>
          </p:cNvSpPr>
          <p:nvPr/>
        </p:nvSpPr>
        <p:spPr>
          <a:xfrm>
            <a:off x="5345796" y="1816102"/>
            <a:ext cx="6997192" cy="888995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868680" hangingPunct="1">
              <a:defRPr sz="4180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Internet Connection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CE83C8D-5ECF-4043-9663-30DC9BCBA110}"/>
              </a:ext>
            </a:extLst>
          </p:cNvPr>
          <p:cNvSpPr txBox="1"/>
          <p:nvPr/>
        </p:nvSpPr>
        <p:spPr>
          <a:xfrm>
            <a:off x="5345795" y="2706354"/>
            <a:ext cx="5964731" cy="3293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lvl="0" fontAlgn="base"/>
            <a:r>
              <a:rPr lang="en-US" sz="2600" b="1" dirty="0">
                <a:latin typeface="BentonSans"/>
              </a:rPr>
              <a:t>A stable, high quality internet connection is critical for your recording session with PAVT.</a:t>
            </a:r>
          </a:p>
          <a:p>
            <a:pPr lvl="0" fontAlgn="base"/>
            <a:endParaRPr lang="en-US" sz="2600" b="1" dirty="0">
              <a:latin typeface="BentonSans" panose="02000504020000020004" pitchFamily="50" charset="0"/>
            </a:endParaRPr>
          </a:p>
          <a:p>
            <a:pPr fontAlgn="base"/>
            <a:r>
              <a:rPr lang="en-US" sz="2600" b="1" dirty="0">
                <a:latin typeface="BentonSans"/>
              </a:rPr>
              <a:t>This will affect the quality of the presentation recording as well as captured discussion.  </a:t>
            </a:r>
            <a:r>
              <a:rPr lang="en-US" sz="2600" b="1" i="1" dirty="0">
                <a:latin typeface="BentonSans"/>
              </a:rPr>
              <a:t> </a:t>
            </a:r>
            <a:br>
              <a:rPr lang="en-US" sz="2600" dirty="0">
                <a:latin typeface="BentonSans" panose="02000504020000020004" pitchFamily="50" charset="0"/>
              </a:rPr>
            </a:br>
            <a:endParaRPr lang="en-US" sz="2600" dirty="0">
              <a:latin typeface="BentonSans" panose="02000504020000020004" pitchFamily="50" charset="0"/>
            </a:endParaRP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CD9A56-C616-44D6-A967-123FF523B8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530" y="2705097"/>
            <a:ext cx="3184081" cy="25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925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device with a screen&#10;&#10;Description automatically generated">
            <a:extLst>
              <a:ext uri="{FF2B5EF4-FFF2-40B4-BE49-F238E27FC236}">
                <a16:creationId xmlns:a16="http://schemas.microsoft.com/office/drawing/2014/main" id="{422F766E-93C0-4564-BB37-34996B60D2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4053" y="1981117"/>
            <a:ext cx="3824512" cy="313729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9BBFD8B7-1E74-493A-AEB4-8BE30DDF2EE5}"/>
              </a:ext>
            </a:extLst>
          </p:cNvPr>
          <p:cNvSpPr txBox="1">
            <a:spLocks/>
          </p:cNvSpPr>
          <p:nvPr/>
        </p:nvSpPr>
        <p:spPr>
          <a:xfrm>
            <a:off x="5194808" y="1833972"/>
            <a:ext cx="6997192" cy="1325564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868680" hangingPunct="1">
              <a:defRPr sz="4180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Test Internet Connection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876331C3-AFCB-4788-94DB-F970556A5873}"/>
              </a:ext>
            </a:extLst>
          </p:cNvPr>
          <p:cNvSpPr txBox="1"/>
          <p:nvPr/>
        </p:nvSpPr>
        <p:spPr>
          <a:xfrm>
            <a:off x="5250810" y="2579906"/>
            <a:ext cx="6118945" cy="42780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BentonSans" panose="02000504020000020004"/>
              </a:rPr>
              <a:t>Visit </a:t>
            </a:r>
            <a:r>
              <a:rPr lang="en-US" sz="2400" b="1" dirty="0">
                <a:solidFill>
                  <a:srgbClr val="002060"/>
                </a:solidFill>
                <a:latin typeface="BentonSans" panose="02000504020000020004"/>
              </a:rPr>
              <a:t>SpeedTest.com</a:t>
            </a:r>
          </a:p>
          <a:p>
            <a:pPr marL="342900" lvl="0" indent="-342900" fontAlgn="base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BentonSans" panose="02000504020000020004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BentonSans" panose="02000504020000020004"/>
              </a:rPr>
              <a:t>Target speeds are the following:</a:t>
            </a:r>
            <a:br>
              <a:rPr lang="en-US" sz="2400" dirty="0">
                <a:solidFill>
                  <a:srgbClr val="002060"/>
                </a:solidFill>
                <a:latin typeface="BentonSans" panose="02000504020000020004"/>
              </a:rPr>
            </a:br>
            <a:r>
              <a:rPr lang="en-US" sz="2400" dirty="0">
                <a:solidFill>
                  <a:srgbClr val="002060"/>
                </a:solidFill>
                <a:latin typeface="BentonSans" panose="02000504020000020004"/>
              </a:rPr>
              <a:t>  Download:    &gt; 5 Mbps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BentonSans" panose="02000504020000020004"/>
              </a:rPr>
              <a:t>      Upload:     &gt; 5  Mbps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BentonSans" panose="020005040200000200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2060"/>
                </a:solidFill>
                <a:latin typeface="BentonSans" panose="02000504020000020004"/>
                <a:cs typeface="Calibri" panose="020F0502020204030204" pitchFamily="34" charset="0"/>
              </a:rPr>
              <a:t>For connection stability, plug your computer directly into your router using an Ethernet cable – if possible. </a:t>
            </a:r>
            <a:endParaRPr lang="en-US" sz="2400" dirty="0">
              <a:solidFill>
                <a:srgbClr val="002060"/>
              </a:solidFill>
              <a:latin typeface="BentonSans" panose="02000504020000020004"/>
            </a:endParaRPr>
          </a:p>
          <a:p>
            <a:endParaRPr lang="en-US" sz="2400" dirty="0">
              <a:solidFill>
                <a:srgbClr val="002060"/>
              </a:solidFill>
              <a:latin typeface="BentonSans" panose="02000504020000020004" pitchFamily="2" charset="77"/>
            </a:endParaRPr>
          </a:p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45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876331C3-AFCB-4788-94DB-F970556A5873}"/>
              </a:ext>
            </a:extLst>
          </p:cNvPr>
          <p:cNvSpPr txBox="1"/>
          <p:nvPr/>
        </p:nvSpPr>
        <p:spPr>
          <a:xfrm>
            <a:off x="5250810" y="2813785"/>
            <a:ext cx="61189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63ADE81A-3C84-4717-99B6-9132D2E9B7BD}"/>
              </a:ext>
            </a:extLst>
          </p:cNvPr>
          <p:cNvSpPr txBox="1">
            <a:spLocks/>
          </p:cNvSpPr>
          <p:nvPr/>
        </p:nvSpPr>
        <p:spPr>
          <a:xfrm>
            <a:off x="2975485" y="2213887"/>
            <a:ext cx="8734734" cy="4413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tIns="45720" rIns="45719" bIns="45720" anchor="t">
            <a:normAutofit fontScale="85000" lnSpcReduction="20000"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eaLnBrk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600" dirty="0">
                <a:solidFill>
                  <a:srgbClr val="002060"/>
                </a:solidFill>
                <a:latin typeface="BentonSans" panose="02000504020000020004"/>
                <a:ea typeface="Times New Roman" panose="02020603050405020304" pitchFamily="18" charset="0"/>
                <a:cs typeface="Calibri" panose="020F0502020204030204" pitchFamily="34" charset="0"/>
              </a:rPr>
              <a:t>If you must use WIFI, turn off other devices that may be sharing the same signal, such as phones, tablets, and video game consoles.</a:t>
            </a:r>
          </a:p>
          <a:p>
            <a:pPr eaLnBrk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sz="2600" dirty="0">
              <a:solidFill>
                <a:srgbClr val="002060"/>
              </a:solidFill>
              <a:latin typeface="BentonSans" panose="02000504020000020004"/>
            </a:endParaRPr>
          </a:p>
          <a:p>
            <a:pPr eaLnBrk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600" dirty="0">
                <a:solidFill>
                  <a:srgbClr val="002060"/>
                </a:solidFill>
                <a:latin typeface="BentonSans" panose="02000504020000020004"/>
                <a:cs typeface="Calibri" panose="020F0502020204030204" pitchFamily="34" charset="0"/>
              </a:rPr>
              <a:t>Free the router – make sure it’s out of a cabinet and in an open location high in the room (not low to the ground).</a:t>
            </a:r>
          </a:p>
          <a:p>
            <a:pPr eaLnBrk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sz="2600" dirty="0">
              <a:solidFill>
                <a:srgbClr val="002060"/>
              </a:solidFill>
              <a:latin typeface="BentonSans" panose="020005040200000200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600" dirty="0">
                <a:solidFill>
                  <a:srgbClr val="002060"/>
                </a:solidFill>
                <a:latin typeface="BentonSans" panose="02000504020000020004"/>
                <a:ea typeface="Times New Roman" panose="02020603050405020304" pitchFamily="18" charset="0"/>
                <a:cs typeface="Calibri" panose="020F0502020204030204" pitchFamily="34" charset="0"/>
              </a:rPr>
              <a:t>Turn off all other applications on your computer that you won’t need for the virtual event.</a:t>
            </a:r>
          </a:p>
          <a:p>
            <a:pPr eaLnBrk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sz="2600" dirty="0">
              <a:solidFill>
                <a:srgbClr val="002060"/>
              </a:solidFill>
              <a:latin typeface="BentonSans" panose="02000504020000020004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eaLnBrk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SzTx/>
            </a:pPr>
            <a:r>
              <a:rPr lang="en-US" altLang="en-US" sz="2600" dirty="0">
                <a:solidFill>
                  <a:srgbClr val="002060"/>
                </a:solidFill>
                <a:latin typeface="BentonSans" panose="02000504020000020004"/>
                <a:ea typeface="Times New Roman" panose="02020603050405020304" pitchFamily="18" charset="0"/>
                <a:cs typeface="Calibri"/>
              </a:rPr>
              <a:t>Avoid using the microwave and other sources of electro-magnetic interference.</a:t>
            </a:r>
            <a:endParaRPr lang="en-US" altLang="en-US" dirty="0">
              <a:solidFill>
                <a:srgbClr val="002060"/>
              </a:solidFill>
              <a:latin typeface="BentonSans" panose="02000504020000020004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182AFB7-498D-4F16-AA11-D7D73EA1348A}"/>
              </a:ext>
            </a:extLst>
          </p:cNvPr>
          <p:cNvSpPr txBox="1">
            <a:spLocks/>
          </p:cNvSpPr>
          <p:nvPr/>
        </p:nvSpPr>
        <p:spPr>
          <a:xfrm>
            <a:off x="2828001" y="1482208"/>
            <a:ext cx="9637059" cy="888995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868680" hangingPunct="1">
              <a:defRPr sz="4180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Avoiding Connection Issues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D7649640-2A56-4AC6-88F0-63A58F4EB782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81" y="1776845"/>
            <a:ext cx="1801336" cy="15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44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876331C3-AFCB-4788-94DB-F970556A5873}"/>
              </a:ext>
            </a:extLst>
          </p:cNvPr>
          <p:cNvSpPr txBox="1"/>
          <p:nvPr/>
        </p:nvSpPr>
        <p:spPr>
          <a:xfrm>
            <a:off x="5250810" y="2813785"/>
            <a:ext cx="61189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AFA3A74-1506-428F-BF7A-7565B28161A0}"/>
              </a:ext>
            </a:extLst>
          </p:cNvPr>
          <p:cNvSpPr/>
          <p:nvPr/>
        </p:nvSpPr>
        <p:spPr>
          <a:xfrm>
            <a:off x="4372889" y="2657433"/>
            <a:ext cx="6884721" cy="33667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2060"/>
                </a:solidFill>
                <a:latin typeface="BentonSans"/>
              </a:rPr>
              <a:t>Visit MicTests.com</a:t>
            </a:r>
            <a:endParaRPr lang="en-US" sz="2400" dirty="0">
              <a:solidFill>
                <a:srgbClr val="002060"/>
              </a:solidFill>
              <a:latin typeface="BentonSans" panose="02000504020000020004" pitchFamily="50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2060"/>
                </a:solidFill>
                <a:latin typeface="BentonSans" panose="02000504020000020004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Make sure your audio output is high quality.</a:t>
            </a:r>
            <a:endParaRPr lang="en-US" sz="2400" dirty="0">
              <a:solidFill>
                <a:srgbClr val="002060"/>
              </a:solidFill>
              <a:latin typeface="BentonSans" panose="0200050402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2060"/>
                </a:solidFill>
                <a:latin typeface="BentonSans" panose="02000504020000020004" pitchFamily="50" charset="0"/>
                <a:ea typeface="Times New Roman" panose="02020603050405020304" pitchFamily="18" charset="0"/>
                <a:cs typeface="Calibri" panose="020F0502020204030204" pitchFamily="34" charset="0"/>
              </a:rPr>
              <a:t>Microphone should be</a:t>
            </a:r>
            <a:r>
              <a:rPr lang="en-US" sz="2400" dirty="0">
                <a:solidFill>
                  <a:srgbClr val="002060"/>
                </a:solidFill>
                <a:latin typeface="BentonSans" panose="0200050402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6-12 inches from your mouth.</a:t>
            </a:r>
          </a:p>
          <a:p>
            <a:pPr marL="342900" indent="-342900">
              <a:lnSpc>
                <a:spcPct val="107000"/>
              </a:lnSpc>
              <a:spcAft>
                <a:spcPts val="2400"/>
              </a:spcAft>
              <a:buFont typeface="Symbol" panose="05050102010706020507" pitchFamily="18" charset="2"/>
              <a:buChar char=""/>
            </a:pPr>
            <a:r>
              <a:rPr lang="en-CA" sz="2400" dirty="0">
                <a:solidFill>
                  <a:srgbClr val="002060"/>
                </a:solidFill>
                <a:latin typeface="BentonSans"/>
                <a:ea typeface="Times New Roman" panose="02020603050405020304" pitchFamily="18" charset="0"/>
                <a:cs typeface="Arial"/>
              </a:rPr>
              <a:t>A standalone microphone provides better quality than built-in computer mics. </a:t>
            </a:r>
            <a:endParaRPr lang="en-CA" sz="2400" dirty="0">
              <a:solidFill>
                <a:srgbClr val="002060"/>
              </a:solidFill>
              <a:latin typeface="BentonSans" panose="02000504020000020004" pitchFamily="50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39A5B7-933A-469F-A53C-A67BB687E0A4}"/>
              </a:ext>
            </a:extLst>
          </p:cNvPr>
          <p:cNvSpPr/>
          <p:nvPr/>
        </p:nvSpPr>
        <p:spPr>
          <a:xfrm>
            <a:off x="4372890" y="1707457"/>
            <a:ext cx="435856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43F56"/>
                </a:solidFill>
                <a:latin typeface="BentonSans" panose="0200050402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Test Microphone</a:t>
            </a:r>
            <a:endParaRPr lang="en-US" sz="4000" b="1" dirty="0">
              <a:solidFill>
                <a:srgbClr val="C43F56"/>
              </a:solidFill>
              <a:latin typeface="BentonSans" panose="02000504020000020004" pitchFamily="50" charset="0"/>
            </a:endParaRP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65B80DBA-FCBA-4D76-A1B9-39A4B04956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9" y="2246523"/>
            <a:ext cx="2937759" cy="2937759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567721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876331C3-AFCB-4788-94DB-F970556A5873}"/>
              </a:ext>
            </a:extLst>
          </p:cNvPr>
          <p:cNvSpPr txBox="1"/>
          <p:nvPr/>
        </p:nvSpPr>
        <p:spPr>
          <a:xfrm>
            <a:off x="5250810" y="2813785"/>
            <a:ext cx="61189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3DBA6B-C3DA-471A-842E-495BCB46EE8D}"/>
              </a:ext>
            </a:extLst>
          </p:cNvPr>
          <p:cNvSpPr/>
          <p:nvPr/>
        </p:nvSpPr>
        <p:spPr>
          <a:xfrm>
            <a:off x="4913904" y="4067082"/>
            <a:ext cx="6300163" cy="180940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BentonSans"/>
                <a:ea typeface="Calibri" panose="020F0502020204030204" pitchFamily="34" charset="0"/>
                <a:cs typeface="Times New Roman"/>
              </a:rPr>
              <a:t>And turn off </a:t>
            </a:r>
            <a:r>
              <a:rPr lang="en-US" sz="2400" b="1" dirty="0">
                <a:solidFill>
                  <a:srgbClr val="002060"/>
                </a:solidFill>
                <a:latin typeface="BentonSans"/>
                <a:ea typeface="Calibri" panose="020F0502020204030204" pitchFamily="34" charset="0"/>
                <a:cs typeface="Times New Roman"/>
              </a:rPr>
              <a:t>ALL</a:t>
            </a:r>
            <a:r>
              <a:rPr lang="en-US" sz="2400" dirty="0">
                <a:solidFill>
                  <a:srgbClr val="002060"/>
                </a:solidFill>
                <a:latin typeface="BentonSans"/>
                <a:ea typeface="Calibri" panose="020F0502020204030204" pitchFamily="34" charset="0"/>
                <a:cs typeface="Times New Roman"/>
              </a:rPr>
              <a:t> notifications </a:t>
            </a:r>
            <a:br>
              <a:rPr lang="en-US" sz="2400" dirty="0">
                <a:solidFill>
                  <a:srgbClr val="002060"/>
                </a:solidFill>
                <a:latin typeface="BentonSans" panose="0200050402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2060"/>
                </a:solidFill>
                <a:latin typeface="BentonSans"/>
                <a:ea typeface="Calibri" panose="020F0502020204030204" pitchFamily="34" charset="0"/>
                <a:cs typeface="Times New Roman"/>
              </a:rPr>
              <a:t>on computer (emails, etc.)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BentonSans"/>
                <a:ea typeface="Calibri" panose="020F0502020204030204" pitchFamily="34" charset="0"/>
                <a:cs typeface="Times New Roman"/>
              </a:rPr>
              <a:t>MAC </a:t>
            </a: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2060"/>
                </a:solidFill>
                <a:latin typeface="BentonSans"/>
                <a:ea typeface="Calibri" panose="020F0502020204030204" pitchFamily="34" charset="0"/>
                <a:cs typeface="Times New Roman"/>
              </a:rPr>
              <a:t>Windows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98D3DE-4560-4CE7-8A6A-E96545BBEC1A}"/>
              </a:ext>
            </a:extLst>
          </p:cNvPr>
          <p:cNvSpPr/>
          <p:nvPr/>
        </p:nvSpPr>
        <p:spPr>
          <a:xfrm>
            <a:off x="4913904" y="2614738"/>
            <a:ext cx="41352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43F56"/>
                </a:solidFill>
                <a:latin typeface="BentonSans" panose="0200050402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NOT speaking? </a:t>
            </a:r>
          </a:p>
          <a:p>
            <a:r>
              <a:rPr lang="en-US" sz="4000" b="1" dirty="0">
                <a:solidFill>
                  <a:srgbClr val="C43F56"/>
                </a:solidFill>
                <a:latin typeface="BentonSans" panose="0200050402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MUTE yourself</a:t>
            </a:r>
            <a:endParaRPr lang="en-US" sz="4000" b="1" dirty="0">
              <a:solidFill>
                <a:srgbClr val="C43F56"/>
              </a:solidFill>
              <a:latin typeface="BentonSans" panose="02000504020000020004" pitchFamily="50" charset="0"/>
            </a:endParaRPr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47056A8-19DE-484A-8812-6325E1E247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74" y="2408969"/>
            <a:ext cx="2937759" cy="293775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&quot;Not Allowed&quot; Symbol 5">
            <a:extLst>
              <a:ext uri="{FF2B5EF4-FFF2-40B4-BE49-F238E27FC236}">
                <a16:creationId xmlns:a16="http://schemas.microsoft.com/office/drawing/2014/main" id="{DD424E73-2C48-425A-B178-E97C4873F78B}"/>
              </a:ext>
            </a:extLst>
          </p:cNvPr>
          <p:cNvSpPr/>
          <p:nvPr/>
        </p:nvSpPr>
        <p:spPr>
          <a:xfrm>
            <a:off x="586044" y="1960120"/>
            <a:ext cx="3574167" cy="3386608"/>
          </a:xfrm>
          <a:prstGeom prst="noSmoking">
            <a:avLst>
              <a:gd name="adj" fmla="val 7610"/>
            </a:avLst>
          </a:prstGeom>
          <a:solidFill>
            <a:srgbClr val="C53F56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29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876331C3-AFCB-4788-94DB-F970556A5873}"/>
              </a:ext>
            </a:extLst>
          </p:cNvPr>
          <p:cNvSpPr txBox="1"/>
          <p:nvPr/>
        </p:nvSpPr>
        <p:spPr>
          <a:xfrm>
            <a:off x="5250810" y="2813785"/>
            <a:ext cx="61189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8C0322A-25D0-4A4D-B1F6-A8A76F530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803809"/>
              </p:ext>
            </p:extLst>
          </p:nvPr>
        </p:nvGraphicFramePr>
        <p:xfrm>
          <a:off x="8167769" y="2002925"/>
          <a:ext cx="2796592" cy="4075092"/>
        </p:xfrm>
        <a:graphic>
          <a:graphicData uri="http://schemas.openxmlformats.org/drawingml/2006/table">
            <a:tbl>
              <a:tblPr/>
              <a:tblGrid>
                <a:gridCol w="1398296">
                  <a:extLst>
                    <a:ext uri="{9D8B030D-6E8A-4147-A177-3AD203B41FA5}">
                      <a16:colId xmlns:a16="http://schemas.microsoft.com/office/drawing/2014/main" val="3123304547"/>
                    </a:ext>
                  </a:extLst>
                </a:gridCol>
                <a:gridCol w="1398296">
                  <a:extLst>
                    <a:ext uri="{9D8B030D-6E8A-4147-A177-3AD203B41FA5}">
                      <a16:colId xmlns:a16="http://schemas.microsoft.com/office/drawing/2014/main" val="1447384259"/>
                    </a:ext>
                  </a:extLst>
                </a:gridCol>
              </a:tblGrid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Webcam Name: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Integrated Camera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9544185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Quality Rating: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281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1148496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Built-in Microphone: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None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450922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Built-in Speaker: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None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186052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Frame rate: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30 FPS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5955015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Stream Type: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video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208532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Image Mode: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 err="1"/>
                        <a:t>rgb</a:t>
                      </a:r>
                      <a:endParaRPr lang="en-US" sz="800"/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32553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Webcam MegaPixels: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0.92 MP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304970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Webcam Resolution: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1280×720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6511774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Video Standard: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HD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1417073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Aspect Ratio: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1.78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2859097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PNG File Size: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1.71 MB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46929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JPEG File Size: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667.47 kB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500971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Bitrate: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19.65 MB/s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6525130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Number of Colors: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70105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354980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Average RGB Color: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>
                          <a:effectLst/>
                        </a:rPr>
                        <a:t> 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303112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Lightness: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49.61%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6742929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Luminosity: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50.33%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5786204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Brightness: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49.80%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9515521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Hue: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38°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6585313"/>
                  </a:ext>
                </a:extLst>
              </a:tr>
              <a:tr h="194052"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Saturation: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00"/>
                        <a:t>4.35%</a:t>
                      </a:r>
                    </a:p>
                  </a:txBody>
                  <a:tcPr marL="64991" marR="64991" marT="32495" marB="3249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96034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4F106E41-AB8F-422E-A8EF-8EE420382DCC}"/>
              </a:ext>
            </a:extLst>
          </p:cNvPr>
          <p:cNvSpPr/>
          <p:nvPr/>
        </p:nvSpPr>
        <p:spPr>
          <a:xfrm>
            <a:off x="8315016" y="1518136"/>
            <a:ext cx="234543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>
                <a:latin typeface="BentonSans" panose="02000504020000020004" pitchFamily="2" charset="77"/>
              </a:rPr>
              <a:t>Webcam Information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6F41C911-7954-408A-AD22-9D7E7D2F6B2D}"/>
              </a:ext>
            </a:extLst>
          </p:cNvPr>
          <p:cNvSpPr txBox="1"/>
          <p:nvPr/>
        </p:nvSpPr>
        <p:spPr>
          <a:xfrm>
            <a:off x="391833" y="2507982"/>
            <a:ext cx="6643967" cy="2677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BentonSans"/>
              </a:rPr>
              <a:t>Visit </a:t>
            </a:r>
            <a:r>
              <a:rPr lang="en-US" sz="2400" b="1" dirty="0">
                <a:solidFill>
                  <a:srgbClr val="002060"/>
                </a:solidFill>
                <a:latin typeface="BentonSans"/>
              </a:rPr>
              <a:t>WebcamTests.com</a:t>
            </a:r>
          </a:p>
          <a:p>
            <a:pPr lvl="0" fontAlgn="base"/>
            <a:endParaRPr lang="en-US" sz="2400" b="1" dirty="0">
              <a:solidFill>
                <a:srgbClr val="002060"/>
              </a:solidFill>
              <a:latin typeface="BentonSans" panose="02000504020000020004" pitchFamily="2" charset="77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BentonSans"/>
              </a:rPr>
              <a:t>Target/Recommended specs are the following:</a:t>
            </a:r>
            <a:br>
              <a:rPr lang="en-US" sz="2400" dirty="0">
                <a:solidFill>
                  <a:srgbClr val="002060"/>
                </a:solidFill>
                <a:latin typeface="BentonSans" panose="02000504020000020004" pitchFamily="2" charset="77"/>
              </a:rPr>
            </a:br>
            <a:r>
              <a:rPr lang="en-US" sz="2400" dirty="0">
                <a:solidFill>
                  <a:srgbClr val="002060"/>
                </a:solidFill>
                <a:latin typeface="BentonSans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BentonSans"/>
                <a:sym typeface="Wingdings" panose="05000000000000000000" pitchFamily="2" charset="2"/>
              </a:rPr>
              <a:t></a:t>
            </a:r>
            <a:r>
              <a:rPr lang="en-US" sz="2400" dirty="0">
                <a:solidFill>
                  <a:srgbClr val="002060"/>
                </a:solidFill>
                <a:latin typeface="BentonSans"/>
              </a:rPr>
              <a:t> Stream Type:      	 	video</a:t>
            </a:r>
          </a:p>
          <a:p>
            <a:pPr fontAlgn="base"/>
            <a:r>
              <a:rPr lang="en-US" sz="2400" dirty="0">
                <a:solidFill>
                  <a:srgbClr val="002060"/>
                </a:solidFill>
                <a:latin typeface="BentonSans"/>
              </a:rPr>
              <a:t>     </a:t>
            </a:r>
            <a:r>
              <a:rPr lang="en-US" sz="2400" dirty="0">
                <a:solidFill>
                  <a:srgbClr val="002060"/>
                </a:solidFill>
                <a:latin typeface="BentonSans"/>
                <a:sym typeface="Wingdings" panose="05000000000000000000" pitchFamily="2" charset="2"/>
              </a:rPr>
              <a:t></a:t>
            </a:r>
            <a:r>
              <a:rPr lang="en-US" sz="2400" dirty="0">
                <a:solidFill>
                  <a:srgbClr val="002060"/>
                </a:solidFill>
                <a:latin typeface="BentonSans"/>
              </a:rPr>
              <a:t> Resolution:	        	1280×720</a:t>
            </a:r>
          </a:p>
          <a:p>
            <a:pPr fontAlgn="base"/>
            <a:r>
              <a:rPr lang="en-US" sz="2400" dirty="0">
                <a:solidFill>
                  <a:srgbClr val="002060"/>
                </a:solidFill>
                <a:latin typeface="BentonSans"/>
              </a:rPr>
              <a:t>     </a:t>
            </a:r>
            <a:r>
              <a:rPr lang="en-US" sz="2400" dirty="0">
                <a:solidFill>
                  <a:srgbClr val="002060"/>
                </a:solidFill>
                <a:latin typeface="BentonSans"/>
                <a:sym typeface="Wingdings" panose="05000000000000000000" pitchFamily="2" charset="2"/>
              </a:rPr>
              <a:t></a:t>
            </a:r>
            <a:r>
              <a:rPr lang="en-US" sz="2400" dirty="0">
                <a:solidFill>
                  <a:srgbClr val="002060"/>
                </a:solidFill>
                <a:latin typeface="BentonSans"/>
              </a:rPr>
              <a:t> Video Standard:  		HD</a:t>
            </a:r>
          </a:p>
          <a:p>
            <a:pPr fontAlgn="base"/>
            <a:r>
              <a:rPr lang="en-US" sz="2400" dirty="0">
                <a:solidFill>
                  <a:srgbClr val="002060"/>
                </a:solidFill>
                <a:latin typeface="BentonSans"/>
              </a:rPr>
              <a:t>     </a:t>
            </a:r>
            <a:r>
              <a:rPr lang="en-US" sz="2400" dirty="0">
                <a:solidFill>
                  <a:srgbClr val="002060"/>
                </a:solidFill>
                <a:latin typeface="BentonSans"/>
                <a:sym typeface="Wingdings" panose="05000000000000000000" pitchFamily="2" charset="2"/>
              </a:rPr>
              <a:t></a:t>
            </a:r>
            <a:r>
              <a:rPr lang="en-US" sz="2400" dirty="0">
                <a:solidFill>
                  <a:srgbClr val="002060"/>
                </a:solidFill>
                <a:latin typeface="BentonSans"/>
              </a:rPr>
              <a:t> Bitrate:	       		15 MB/s and above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FE9B7FB-EC2A-4BE6-A9E8-EBC316C36C45}"/>
              </a:ext>
            </a:extLst>
          </p:cNvPr>
          <p:cNvSpPr txBox="1">
            <a:spLocks/>
          </p:cNvSpPr>
          <p:nvPr/>
        </p:nvSpPr>
        <p:spPr>
          <a:xfrm>
            <a:off x="391833" y="1623501"/>
            <a:ext cx="6997192" cy="635605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868680" hangingPunct="1">
              <a:defRPr sz="4180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Test Web Camera</a:t>
            </a:r>
          </a:p>
        </p:txBody>
      </p:sp>
    </p:spTree>
    <p:extLst>
      <p:ext uri="{BB962C8B-B14F-4D97-AF65-F5344CB8AC3E}">
        <p14:creationId xmlns:p14="http://schemas.microsoft.com/office/powerpoint/2010/main" val="138397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876331C3-AFCB-4788-94DB-F970556A5873}"/>
              </a:ext>
            </a:extLst>
          </p:cNvPr>
          <p:cNvSpPr txBox="1"/>
          <p:nvPr/>
        </p:nvSpPr>
        <p:spPr>
          <a:xfrm>
            <a:off x="5250810" y="2813785"/>
            <a:ext cx="61189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1061247-0081-4FC8-ACA3-076583181F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11" y="1969246"/>
            <a:ext cx="3330201" cy="382488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C3A9045-2BAF-4176-9D94-188094CCB4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079" y="3201288"/>
            <a:ext cx="494502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64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entonSans" panose="02000504020000020004" pitchFamily="2" charset="77"/>
                <a:ea typeface="Calibri" panose="020F0502020204030204" pitchFamily="34" charset="0"/>
                <a:cs typeface="Calibri" panose="020F0502020204030204" pitchFamily="34" charset="0"/>
              </a:rPr>
              <a:t>Your camera should be at eye-level or slightly higher,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entonSans" panose="02000504020000020004" pitchFamily="2" charset="77"/>
                <a:ea typeface="Times New Roman" panose="02020603050405020304" pitchFamily="18" charset="0"/>
                <a:cs typeface="Calibri" panose="020F0502020204030204" pitchFamily="34" charset="0"/>
              </a:rPr>
              <a:t>within two feet of you for optimal framing.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6450" algn="l"/>
              </a:tabLst>
            </a:pPr>
            <a:endParaRPr lang="en-US" altLang="en-US" sz="2400" dirty="0">
              <a:solidFill>
                <a:srgbClr val="002060"/>
              </a:solidFill>
              <a:latin typeface="BentonSans" panose="02000504020000020004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 dirty="0">
                <a:solidFill>
                  <a:srgbClr val="002060"/>
                </a:solidFill>
                <a:latin typeface="BentonSans" panose="02000504020000020004" pitchFamily="2" charset="77"/>
                <a:cs typeface="Calibri" panose="020F0502020204030204" pitchFamily="34" charset="0"/>
              </a:rPr>
              <a:t>Place any notes near the camera so you are not looking down reading. </a:t>
            </a:r>
            <a:r>
              <a:rPr lang="en-US" altLang="en-US" sz="2400" dirty="0">
                <a:solidFill>
                  <a:srgbClr val="002060"/>
                </a:solidFill>
                <a:latin typeface="BentonSans" panose="02000504020000020004" pitchFamily="2" charset="77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04FC752-7656-4F18-8D2F-3772D9E73453}"/>
              </a:ext>
            </a:extLst>
          </p:cNvPr>
          <p:cNvSpPr txBox="1">
            <a:spLocks/>
          </p:cNvSpPr>
          <p:nvPr/>
        </p:nvSpPr>
        <p:spPr>
          <a:xfrm>
            <a:off x="427079" y="2089220"/>
            <a:ext cx="6997192" cy="635605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868680" hangingPunct="1">
              <a:defRPr sz="4180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Placing Your Web Camera</a:t>
            </a:r>
          </a:p>
        </p:txBody>
      </p:sp>
    </p:spTree>
    <p:extLst>
      <p:ext uri="{BB962C8B-B14F-4D97-AF65-F5344CB8AC3E}">
        <p14:creationId xmlns:p14="http://schemas.microsoft.com/office/powerpoint/2010/main" val="2949888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876331C3-AFCB-4788-94DB-F970556A5873}"/>
              </a:ext>
            </a:extLst>
          </p:cNvPr>
          <p:cNvSpPr txBox="1"/>
          <p:nvPr/>
        </p:nvSpPr>
        <p:spPr>
          <a:xfrm>
            <a:off x="5250810" y="2813785"/>
            <a:ext cx="61189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5D240AF-5F66-45C8-8D9C-11AF561D70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385" y="2682682"/>
            <a:ext cx="7527604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58864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entonSans"/>
                <a:ea typeface="Times New Roman" panose="02020603050405020304" pitchFamily="18" charset="0"/>
                <a:cs typeface="Calibri"/>
              </a:rPr>
              <a:t>Stand up, if possible.</a:t>
            </a: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58864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entonSans"/>
                <a:ea typeface="Times New Roman" panose="02020603050405020304" pitchFamily="18" charset="0"/>
                <a:cs typeface="Calibri"/>
              </a:rPr>
              <a:t>If you prefer to sit, lean forward.</a:t>
            </a:r>
            <a:endParaRPr lang="en-US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BentonSans"/>
              <a:ea typeface="Times New Roman" panose="02020603050405020304" pitchFamily="18" charset="0"/>
              <a:cs typeface="Calibri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5886450" algn="l"/>
              </a:tabLst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entonSans"/>
                <a:ea typeface="Times New Roman" panose="02020603050405020304" pitchFamily="18" charset="0"/>
                <a:cs typeface="Calibri"/>
              </a:rPr>
              <a:t>Avoid slouching away from the camera.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BentonSans"/>
              <a:cs typeface="Calibri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BentonSans"/>
                <a:ea typeface="Times New Roman" panose="02020603050405020304" pitchFamily="18" charset="0"/>
                <a:cs typeface="Calibri"/>
              </a:rPr>
              <a:t>Wear solid-colored clothing, avoiding green.</a:t>
            </a:r>
            <a:endParaRPr lang="en-US" altLang="en-US" sz="2400" dirty="0">
              <a:solidFill>
                <a:srgbClr val="002060"/>
              </a:solidFill>
              <a:latin typeface="BentonSans" panose="02000504020000020004" pitchFamily="50" charset="0"/>
              <a:ea typeface="Times New Roman" panose="02020603050405020304" pitchFamily="18" charset="0"/>
              <a:cs typeface="Calibri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002060"/>
                </a:solidFill>
                <a:latin typeface="BentonSans"/>
                <a:ea typeface="Times New Roman" panose="02020603050405020304" pitchFamily="18" charset="0"/>
                <a:cs typeface="Calibri"/>
              </a:rPr>
              <a:t>Try to limit the amount of room above your head. </a:t>
            </a:r>
            <a:endParaRPr lang="en-US" altLang="en-US" sz="2400" dirty="0">
              <a:solidFill>
                <a:srgbClr val="002060"/>
              </a:solidFill>
              <a:latin typeface="BentonSans" panose="02000504020000020004" pitchFamily="50" charset="0"/>
              <a:ea typeface="Times New Roman" panose="02020603050405020304" pitchFamily="18" charset="0"/>
              <a:cs typeface="Calibri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FE50CE1-B86B-4C9F-8B9A-8BCB2C84EA9B}"/>
              </a:ext>
            </a:extLst>
          </p:cNvPr>
          <p:cNvSpPr txBox="1">
            <a:spLocks/>
          </p:cNvSpPr>
          <p:nvPr/>
        </p:nvSpPr>
        <p:spPr>
          <a:xfrm>
            <a:off x="857385" y="1771418"/>
            <a:ext cx="6997192" cy="635605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868680" hangingPunct="1">
              <a:defRPr sz="4180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Position Yourself</a:t>
            </a:r>
            <a:r>
              <a:rPr lang="en-US" sz="4000" b="1" i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 </a:t>
            </a:r>
          </a:p>
        </p:txBody>
      </p:sp>
      <p:pic>
        <p:nvPicPr>
          <p:cNvPr id="5" name="Picture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8031231D-A84E-40B5-BE67-A381D9CF3FD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272" y="1969246"/>
            <a:ext cx="3330201" cy="382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9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traight Arrow Connector 22">
            <a:extLst>
              <a:ext uri="{FF2B5EF4-FFF2-40B4-BE49-F238E27FC236}">
                <a16:creationId xmlns:a16="http://schemas.microsoft.com/office/drawing/2014/main" id="{088F3571-8982-4B51-990E-0823BE215220}"/>
              </a:ext>
            </a:extLst>
          </p:cNvPr>
          <p:cNvSpPr/>
          <p:nvPr/>
        </p:nvSpPr>
        <p:spPr>
          <a:xfrm flipV="1">
            <a:off x="2301414" y="3605769"/>
            <a:ext cx="10272" cy="350400"/>
          </a:xfrm>
          <a:prstGeom prst="line">
            <a:avLst/>
          </a:prstGeom>
          <a:ln w="82550" cap="rnd">
            <a:solidFill>
              <a:srgbClr val="002060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B91EA77-3187-401C-AFCF-8A10B828B098}"/>
              </a:ext>
            </a:extLst>
          </p:cNvPr>
          <p:cNvSpPr txBox="1"/>
          <p:nvPr/>
        </p:nvSpPr>
        <p:spPr>
          <a:xfrm>
            <a:off x="476958" y="1473015"/>
            <a:ext cx="11038388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defRPr sz="4000" b="1">
                <a:solidFill>
                  <a:srgbClr val="C00000"/>
                </a:solidFill>
                <a:latin typeface="BentonSans"/>
                <a:ea typeface="BentonSans"/>
                <a:cs typeface="BentonSans"/>
                <a:sym typeface="BentonSans"/>
              </a:defRPr>
            </a:lvl1pPr>
          </a:lstStyle>
          <a:p>
            <a:r>
              <a:rPr lang="en-US" dirty="0">
                <a:solidFill>
                  <a:srgbClr val="C43F56"/>
                </a:solidFill>
              </a:rPr>
              <a:t>Scientific Session </a:t>
            </a:r>
            <a:r>
              <a:rPr dirty="0">
                <a:solidFill>
                  <a:srgbClr val="C43F56"/>
                </a:solidFill>
              </a:rPr>
              <a:t>Timeline</a:t>
            </a:r>
          </a:p>
        </p:txBody>
      </p:sp>
      <p:grpSp>
        <p:nvGrpSpPr>
          <p:cNvPr id="26" name="Flowchart: Data 4">
            <a:extLst>
              <a:ext uri="{FF2B5EF4-FFF2-40B4-BE49-F238E27FC236}">
                <a16:creationId xmlns:a16="http://schemas.microsoft.com/office/drawing/2014/main" id="{3CDC29B6-BBFC-47D9-9819-E861F8269E03}"/>
              </a:ext>
            </a:extLst>
          </p:cNvPr>
          <p:cNvGrpSpPr/>
          <p:nvPr/>
        </p:nvGrpSpPr>
        <p:grpSpPr>
          <a:xfrm>
            <a:off x="1158493" y="3956169"/>
            <a:ext cx="2493021" cy="492859"/>
            <a:chOff x="0" y="-1"/>
            <a:chExt cx="2493019" cy="492858"/>
          </a:xfrm>
          <a:solidFill>
            <a:srgbClr val="F9B65D"/>
          </a:solidFill>
        </p:grpSpPr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27F6382B-D04A-47D9-99A7-EEDC88542F80}"/>
                </a:ext>
              </a:extLst>
            </p:cNvPr>
            <p:cNvSpPr/>
            <p:nvPr/>
          </p:nvSpPr>
          <p:spPr>
            <a:xfrm>
              <a:off x="0" y="-1"/>
              <a:ext cx="2493019" cy="49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320" y="0"/>
                  </a:lnTo>
                  <a:lnTo>
                    <a:pt x="21600" y="0"/>
                  </a:lnTo>
                  <a:lnTo>
                    <a:pt x="17280" y="21600"/>
                  </a:lnTo>
                  <a:close/>
                </a:path>
              </a:pathLst>
            </a:custGeom>
            <a:grpFill/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8" name="July">
              <a:extLst>
                <a:ext uri="{FF2B5EF4-FFF2-40B4-BE49-F238E27FC236}">
                  <a16:creationId xmlns:a16="http://schemas.microsoft.com/office/drawing/2014/main" id="{C87B2D84-2684-4666-99A9-A5E9DDF6BDAE}"/>
                </a:ext>
              </a:extLst>
            </p:cNvPr>
            <p:cNvSpPr txBox="1"/>
            <p:nvPr/>
          </p:nvSpPr>
          <p:spPr>
            <a:xfrm>
              <a:off x="544323" y="61764"/>
              <a:ext cx="1404372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n w="9525" cap="flat">
                    <a:solidFill>
                      <a:srgbClr val="002060"/>
                    </a:solidFill>
                    <a:prstDash val="solid"/>
                    <a:round/>
                  </a:ln>
                  <a:solidFill>
                    <a:srgbClr val="002060"/>
                  </a:solidFill>
                </a:defRPr>
              </a:lvl1pPr>
            </a:lstStyle>
            <a:p>
              <a:r>
                <a:rPr lang="en-US" dirty="0">
                  <a:latin typeface="BentonSans" panose="02000504020000020004" pitchFamily="2" charset="77"/>
                </a:rPr>
                <a:t>October</a:t>
              </a:r>
              <a:endParaRPr dirty="0">
                <a:latin typeface="BentonSans" panose="02000504020000020004" pitchFamily="2" charset="77"/>
              </a:endParaRPr>
            </a:p>
          </p:txBody>
        </p:sp>
      </p:grpSp>
      <p:grpSp>
        <p:nvGrpSpPr>
          <p:cNvPr id="29" name="Flowchart: Data 5">
            <a:extLst>
              <a:ext uri="{FF2B5EF4-FFF2-40B4-BE49-F238E27FC236}">
                <a16:creationId xmlns:a16="http://schemas.microsoft.com/office/drawing/2014/main" id="{CBEC1F88-CCB8-4B8A-B7EE-E53B9B2CC77E}"/>
              </a:ext>
            </a:extLst>
          </p:cNvPr>
          <p:cNvGrpSpPr/>
          <p:nvPr/>
        </p:nvGrpSpPr>
        <p:grpSpPr>
          <a:xfrm>
            <a:off x="3620227" y="3956169"/>
            <a:ext cx="2493021" cy="492859"/>
            <a:chOff x="0" y="-1"/>
            <a:chExt cx="2493019" cy="492858"/>
          </a:xfrm>
          <a:solidFill>
            <a:srgbClr val="DEEBF7"/>
          </a:solidFill>
        </p:grpSpPr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C8C9FD97-C7ED-4EDA-A98F-7541CED9559D}"/>
                </a:ext>
              </a:extLst>
            </p:cNvPr>
            <p:cNvSpPr/>
            <p:nvPr/>
          </p:nvSpPr>
          <p:spPr>
            <a:xfrm>
              <a:off x="0" y="-1"/>
              <a:ext cx="2493019" cy="49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320" y="0"/>
                  </a:lnTo>
                  <a:lnTo>
                    <a:pt x="21600" y="0"/>
                  </a:lnTo>
                  <a:lnTo>
                    <a:pt x="17280" y="21600"/>
                  </a:lnTo>
                  <a:close/>
                </a:path>
              </a:pathLst>
            </a:custGeom>
            <a:grpFill/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1" name="August">
              <a:extLst>
                <a:ext uri="{FF2B5EF4-FFF2-40B4-BE49-F238E27FC236}">
                  <a16:creationId xmlns:a16="http://schemas.microsoft.com/office/drawing/2014/main" id="{554C1B44-0EA8-478E-8ACB-E9653A251925}"/>
                </a:ext>
              </a:extLst>
            </p:cNvPr>
            <p:cNvSpPr txBox="1"/>
            <p:nvPr/>
          </p:nvSpPr>
          <p:spPr>
            <a:xfrm>
              <a:off x="544323" y="61764"/>
              <a:ext cx="1404372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n w="9525" cap="flat">
                    <a:solidFill>
                      <a:srgbClr val="002060"/>
                    </a:solidFill>
                    <a:prstDash val="solid"/>
                    <a:round/>
                  </a:ln>
                  <a:solidFill>
                    <a:srgbClr val="002060"/>
                  </a:solidFill>
                </a:defRPr>
              </a:lvl1pPr>
            </a:lstStyle>
            <a:p>
              <a:r>
                <a:rPr lang="en-US">
                  <a:latin typeface="BentonSans" panose="02000504020000020004" pitchFamily="2" charset="77"/>
                </a:rPr>
                <a:t>December</a:t>
              </a:r>
              <a:endParaRPr>
                <a:latin typeface="BentonSans" panose="02000504020000020004" pitchFamily="2" charset="77"/>
              </a:endParaRPr>
            </a:p>
          </p:txBody>
        </p:sp>
      </p:grpSp>
      <p:grpSp>
        <p:nvGrpSpPr>
          <p:cNvPr id="32" name="Flowchart: Data 6">
            <a:extLst>
              <a:ext uri="{FF2B5EF4-FFF2-40B4-BE49-F238E27FC236}">
                <a16:creationId xmlns:a16="http://schemas.microsoft.com/office/drawing/2014/main" id="{C75CA325-AA23-4164-85DA-59BCE7959963}"/>
              </a:ext>
            </a:extLst>
          </p:cNvPr>
          <p:cNvGrpSpPr/>
          <p:nvPr/>
        </p:nvGrpSpPr>
        <p:grpSpPr>
          <a:xfrm>
            <a:off x="6113245" y="3956169"/>
            <a:ext cx="2493021" cy="492859"/>
            <a:chOff x="0" y="-1"/>
            <a:chExt cx="2493019" cy="492858"/>
          </a:xfrm>
          <a:solidFill>
            <a:srgbClr val="F9B65D"/>
          </a:solidFill>
        </p:grpSpPr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2D7526EB-EE8E-4A65-BD7A-7F70E454A01A}"/>
                </a:ext>
              </a:extLst>
            </p:cNvPr>
            <p:cNvSpPr/>
            <p:nvPr/>
          </p:nvSpPr>
          <p:spPr>
            <a:xfrm>
              <a:off x="0" y="-1"/>
              <a:ext cx="2493019" cy="49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320" y="0"/>
                  </a:lnTo>
                  <a:lnTo>
                    <a:pt x="21600" y="0"/>
                  </a:lnTo>
                  <a:lnTo>
                    <a:pt x="17280" y="21600"/>
                  </a:lnTo>
                  <a:close/>
                </a:path>
              </a:pathLst>
            </a:custGeom>
            <a:grpFill/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4" name="September">
              <a:extLst>
                <a:ext uri="{FF2B5EF4-FFF2-40B4-BE49-F238E27FC236}">
                  <a16:creationId xmlns:a16="http://schemas.microsoft.com/office/drawing/2014/main" id="{497E5983-09BD-4BB2-B563-56110FEF0803}"/>
                </a:ext>
              </a:extLst>
            </p:cNvPr>
            <p:cNvSpPr txBox="1"/>
            <p:nvPr/>
          </p:nvSpPr>
          <p:spPr>
            <a:xfrm>
              <a:off x="544323" y="61764"/>
              <a:ext cx="1404372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n w="9525" cap="flat">
                    <a:solidFill>
                      <a:srgbClr val="002060"/>
                    </a:solidFill>
                    <a:prstDash val="solid"/>
                    <a:round/>
                  </a:ln>
                  <a:solidFill>
                    <a:srgbClr val="002060"/>
                  </a:solidFill>
                </a:defRPr>
              </a:lvl1pPr>
            </a:lstStyle>
            <a:p>
              <a:r>
                <a:rPr lang="en-US">
                  <a:latin typeface="BentonSans" panose="02000504020000020004" pitchFamily="2" charset="77"/>
                </a:rPr>
                <a:t>January</a:t>
              </a:r>
              <a:endParaRPr>
                <a:latin typeface="BentonSans" panose="02000504020000020004" pitchFamily="2" charset="77"/>
              </a:endParaRPr>
            </a:p>
          </p:txBody>
        </p:sp>
      </p:grpSp>
      <p:grpSp>
        <p:nvGrpSpPr>
          <p:cNvPr id="35" name="Flowchart: Data 7">
            <a:extLst>
              <a:ext uri="{FF2B5EF4-FFF2-40B4-BE49-F238E27FC236}">
                <a16:creationId xmlns:a16="http://schemas.microsoft.com/office/drawing/2014/main" id="{F08D3C5C-7BAF-4616-89F0-561B8A28819F}"/>
              </a:ext>
            </a:extLst>
          </p:cNvPr>
          <p:cNvGrpSpPr/>
          <p:nvPr/>
        </p:nvGrpSpPr>
        <p:grpSpPr>
          <a:xfrm>
            <a:off x="8606263" y="3956169"/>
            <a:ext cx="2493021" cy="492859"/>
            <a:chOff x="0" y="-1"/>
            <a:chExt cx="2493019" cy="492858"/>
          </a:xfrm>
          <a:solidFill>
            <a:srgbClr val="DEEBF7"/>
          </a:solidFill>
        </p:grpSpPr>
        <p:sp>
          <p:nvSpPr>
            <p:cNvPr id="36" name="Shape">
              <a:extLst>
                <a:ext uri="{FF2B5EF4-FFF2-40B4-BE49-F238E27FC236}">
                  <a16:creationId xmlns:a16="http://schemas.microsoft.com/office/drawing/2014/main" id="{F4E8EE8F-1ED4-4C16-A5CD-F2456A57A6DD}"/>
                </a:ext>
              </a:extLst>
            </p:cNvPr>
            <p:cNvSpPr/>
            <p:nvPr/>
          </p:nvSpPr>
          <p:spPr>
            <a:xfrm>
              <a:off x="0" y="-1"/>
              <a:ext cx="2493019" cy="492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4320" y="0"/>
                  </a:lnTo>
                  <a:lnTo>
                    <a:pt x="21600" y="0"/>
                  </a:lnTo>
                  <a:lnTo>
                    <a:pt x="17280" y="21600"/>
                  </a:lnTo>
                  <a:close/>
                </a:path>
              </a:pathLst>
            </a:custGeom>
            <a:grpFill/>
            <a:ln w="12700" cap="flat">
              <a:solidFill>
                <a:srgbClr val="32538F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7" name="October">
              <a:extLst>
                <a:ext uri="{FF2B5EF4-FFF2-40B4-BE49-F238E27FC236}">
                  <a16:creationId xmlns:a16="http://schemas.microsoft.com/office/drawing/2014/main" id="{40EAA84F-4EE0-41A8-A470-84B42E46BE33}"/>
                </a:ext>
              </a:extLst>
            </p:cNvPr>
            <p:cNvSpPr txBox="1"/>
            <p:nvPr/>
          </p:nvSpPr>
          <p:spPr>
            <a:xfrm>
              <a:off x="544323" y="61764"/>
              <a:ext cx="1404372" cy="369329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n w="9525" cap="flat">
                    <a:solidFill>
                      <a:srgbClr val="002060"/>
                    </a:solidFill>
                    <a:prstDash val="solid"/>
                    <a:round/>
                  </a:ln>
                  <a:solidFill>
                    <a:srgbClr val="002060"/>
                  </a:solidFill>
                </a:defRPr>
              </a:lvl1pPr>
            </a:lstStyle>
            <a:p>
              <a:r>
                <a:rPr lang="en-US" dirty="0">
                  <a:latin typeface="BentonSans" panose="02000504020000020004" pitchFamily="2" charset="77"/>
                </a:rPr>
                <a:t>February</a:t>
              </a:r>
              <a:endParaRPr dirty="0">
                <a:latin typeface="BentonSans" panose="02000504020000020004" pitchFamily="2" charset="77"/>
              </a:endParaRPr>
            </a:p>
          </p:txBody>
        </p:sp>
      </p:grpSp>
      <p:sp>
        <p:nvSpPr>
          <p:cNvPr id="38" name="TextBox 13">
            <a:extLst>
              <a:ext uri="{FF2B5EF4-FFF2-40B4-BE49-F238E27FC236}">
                <a16:creationId xmlns:a16="http://schemas.microsoft.com/office/drawing/2014/main" id="{FFABCEFB-7E79-4132-96E3-9B8DF7B2E377}"/>
              </a:ext>
            </a:extLst>
          </p:cNvPr>
          <p:cNvSpPr txBox="1"/>
          <p:nvPr/>
        </p:nvSpPr>
        <p:spPr>
          <a:xfrm>
            <a:off x="7691585" y="2555576"/>
            <a:ext cx="2719769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/>
            </a:pPr>
            <a:r>
              <a:rPr lang="en-US" dirty="0">
                <a:latin typeface="BentonSans" panose="02000504020000020004" pitchFamily="50" charset="0"/>
              </a:rPr>
              <a:t>Starting in January</a:t>
            </a:r>
            <a:endParaRPr dirty="0">
              <a:latin typeface="BentonSans" panose="02000504020000020004" pitchFamily="50" charset="0"/>
            </a:endParaRPr>
          </a:p>
          <a:p>
            <a:r>
              <a:rPr lang="en-US" dirty="0">
                <a:latin typeface="BentonSans" panose="02000504020000020004" pitchFamily="50" charset="0"/>
              </a:rPr>
              <a:t>Spotlight Videos Released to Registrants</a:t>
            </a:r>
            <a:endParaRPr dirty="0">
              <a:latin typeface="BentonSans" panose="02000504020000020004" pitchFamily="50" charset="0"/>
            </a:endParaRP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98BC6017-7971-4517-ABE3-7DE4A735956D}"/>
              </a:ext>
            </a:extLst>
          </p:cNvPr>
          <p:cNvSpPr txBox="1"/>
          <p:nvPr/>
        </p:nvSpPr>
        <p:spPr>
          <a:xfrm>
            <a:off x="9396309" y="4618205"/>
            <a:ext cx="240944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/>
            </a:pPr>
            <a:r>
              <a:rPr lang="en-US" dirty="0">
                <a:latin typeface="BentonSans" panose="02000504020000020004" pitchFamily="50" charset="0"/>
              </a:rPr>
              <a:t>Starting February 18</a:t>
            </a:r>
            <a:endParaRPr dirty="0">
              <a:latin typeface="BentonSans" panose="02000504020000020004" pitchFamily="50" charset="0"/>
            </a:endParaRPr>
          </a:p>
          <a:p>
            <a:r>
              <a:rPr dirty="0">
                <a:latin typeface="BentonSans" panose="02000504020000020004" pitchFamily="50" charset="0"/>
              </a:rPr>
              <a:t>Scientific </a:t>
            </a:r>
            <a:r>
              <a:rPr lang="en-US" dirty="0">
                <a:latin typeface="BentonSans" panose="02000504020000020004" pitchFamily="50" charset="0"/>
              </a:rPr>
              <a:t>Panels</a:t>
            </a:r>
          </a:p>
          <a:p>
            <a:r>
              <a:rPr lang="en-US" dirty="0">
                <a:latin typeface="BentonSans" panose="02000504020000020004" pitchFamily="50" charset="0"/>
              </a:rPr>
              <a:t>Meet Online</a:t>
            </a:r>
            <a:endParaRPr dirty="0">
              <a:latin typeface="BentonSans" panose="02000504020000020004" pitchFamily="50" charset="0"/>
            </a:endParaRPr>
          </a:p>
        </p:txBody>
      </p:sp>
      <p:sp>
        <p:nvSpPr>
          <p:cNvPr id="40" name="Straight Arrow Connector 16">
            <a:extLst>
              <a:ext uri="{FF2B5EF4-FFF2-40B4-BE49-F238E27FC236}">
                <a16:creationId xmlns:a16="http://schemas.microsoft.com/office/drawing/2014/main" id="{C69F3FBF-E0C0-499B-AA83-0E0BA68AC529}"/>
              </a:ext>
            </a:extLst>
          </p:cNvPr>
          <p:cNvSpPr/>
          <p:nvPr/>
        </p:nvSpPr>
        <p:spPr>
          <a:xfrm>
            <a:off x="4750614" y="4652906"/>
            <a:ext cx="1" cy="284226"/>
          </a:xfrm>
          <a:prstGeom prst="line">
            <a:avLst/>
          </a:prstGeom>
          <a:ln w="82550" cap="rnd">
            <a:solidFill>
              <a:srgbClr val="002060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Straight Arrow Connector 19">
            <a:extLst>
              <a:ext uri="{FF2B5EF4-FFF2-40B4-BE49-F238E27FC236}">
                <a16:creationId xmlns:a16="http://schemas.microsoft.com/office/drawing/2014/main" id="{D8A3382C-A0FB-4842-B09E-3D05C0FF5DDD}"/>
              </a:ext>
            </a:extLst>
          </p:cNvPr>
          <p:cNvSpPr/>
          <p:nvPr/>
        </p:nvSpPr>
        <p:spPr>
          <a:xfrm>
            <a:off x="9051595" y="4543633"/>
            <a:ext cx="1" cy="284227"/>
          </a:xfrm>
          <a:prstGeom prst="line">
            <a:avLst/>
          </a:prstGeom>
          <a:ln w="82550" cap="rnd">
            <a:solidFill>
              <a:srgbClr val="002060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TextBox 25">
            <a:extLst>
              <a:ext uri="{FF2B5EF4-FFF2-40B4-BE49-F238E27FC236}">
                <a16:creationId xmlns:a16="http://schemas.microsoft.com/office/drawing/2014/main" id="{66B3154D-B104-4220-AF2A-83793DE6103E}"/>
              </a:ext>
            </a:extLst>
          </p:cNvPr>
          <p:cNvSpPr txBox="1"/>
          <p:nvPr/>
        </p:nvSpPr>
        <p:spPr>
          <a:xfrm>
            <a:off x="4993228" y="4685746"/>
            <a:ext cx="2493019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>
              <a:defRPr b="1"/>
            </a:pPr>
            <a:r>
              <a:rPr lang="en-US" dirty="0">
                <a:latin typeface="BentonSans"/>
              </a:rPr>
              <a:t>December  15</a:t>
            </a:r>
            <a:endParaRPr lang="en-US" dirty="0">
              <a:latin typeface="BentonSans" panose="02000504020000020004" pitchFamily="50" charset="0"/>
            </a:endParaRPr>
          </a:p>
          <a:p>
            <a:r>
              <a:rPr lang="en-US" b="1" dirty="0">
                <a:solidFill>
                  <a:srgbClr val="C53F56"/>
                </a:solidFill>
                <a:latin typeface="BentonSans"/>
              </a:rPr>
              <a:t>FINAL DAY</a:t>
            </a:r>
            <a:r>
              <a:rPr lang="en-US" dirty="0">
                <a:solidFill>
                  <a:srgbClr val="C53F56"/>
                </a:solidFill>
                <a:latin typeface="BentonSans"/>
              </a:rPr>
              <a:t> </a:t>
            </a:r>
            <a:r>
              <a:rPr lang="en-US" dirty="0">
                <a:latin typeface="BentonSans"/>
              </a:rPr>
              <a:t>for Spotlight Video Recording Sessions</a:t>
            </a:r>
            <a:endParaRPr b="1" dirty="0">
              <a:solidFill>
                <a:srgbClr val="FF0000"/>
              </a:solidFill>
              <a:latin typeface="BentonSans" panose="02000504020000020004" pitchFamily="50" charset="0"/>
            </a:endParaRPr>
          </a:p>
        </p:txBody>
      </p:sp>
      <p:sp>
        <p:nvSpPr>
          <p:cNvPr id="44" name="TextBox 25">
            <a:extLst>
              <a:ext uri="{FF2B5EF4-FFF2-40B4-BE49-F238E27FC236}">
                <a16:creationId xmlns:a16="http://schemas.microsoft.com/office/drawing/2014/main" id="{299996F4-4CCC-496C-8397-2A55AEB01F46}"/>
              </a:ext>
            </a:extLst>
          </p:cNvPr>
          <p:cNvSpPr txBox="1"/>
          <p:nvPr/>
        </p:nvSpPr>
        <p:spPr>
          <a:xfrm>
            <a:off x="900450" y="2586063"/>
            <a:ext cx="2719777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b="1"/>
            </a:pPr>
            <a:r>
              <a:rPr lang="en-US" dirty="0">
                <a:latin typeface="BentonSans" panose="02000504020000020004" pitchFamily="50" charset="0"/>
              </a:rPr>
              <a:t>October 4</a:t>
            </a:r>
            <a:endParaRPr dirty="0">
              <a:latin typeface="BentonSans" panose="02000504020000020004" pitchFamily="50" charset="0"/>
            </a:endParaRPr>
          </a:p>
          <a:p>
            <a:r>
              <a:rPr lang="en-US" dirty="0">
                <a:latin typeface="BentonSans" panose="02000504020000020004" pitchFamily="50" charset="0"/>
              </a:rPr>
              <a:t>Spotlight Video Recording Sessions Begin</a:t>
            </a:r>
            <a:endParaRPr dirty="0">
              <a:latin typeface="BentonSans" panose="02000504020000020004" pitchFamily="50" charset="0"/>
            </a:endParaRPr>
          </a:p>
        </p:txBody>
      </p:sp>
      <p:sp>
        <p:nvSpPr>
          <p:cNvPr id="45" name="TextBox 25">
            <a:extLst>
              <a:ext uri="{FF2B5EF4-FFF2-40B4-BE49-F238E27FC236}">
                <a16:creationId xmlns:a16="http://schemas.microsoft.com/office/drawing/2014/main" id="{07B27EE1-9ACB-4312-A078-9E31A3927B57}"/>
              </a:ext>
            </a:extLst>
          </p:cNvPr>
          <p:cNvSpPr txBox="1"/>
          <p:nvPr/>
        </p:nvSpPr>
        <p:spPr>
          <a:xfrm>
            <a:off x="1637155" y="4684348"/>
            <a:ext cx="2535705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endParaRPr lang="en-US" b="1" dirty="0">
              <a:solidFill>
                <a:srgbClr val="C00000"/>
              </a:solidFill>
              <a:latin typeface="BentonSans" panose="02000504020000020004" pitchFamily="50" charset="0"/>
            </a:endParaRPr>
          </a:p>
        </p:txBody>
      </p:sp>
      <p:sp>
        <p:nvSpPr>
          <p:cNvPr id="46" name="Straight Arrow Connector 22">
            <a:extLst>
              <a:ext uri="{FF2B5EF4-FFF2-40B4-BE49-F238E27FC236}">
                <a16:creationId xmlns:a16="http://schemas.microsoft.com/office/drawing/2014/main" id="{4196392D-071E-4BC4-9B62-B1EE6FC279A3}"/>
              </a:ext>
            </a:extLst>
          </p:cNvPr>
          <p:cNvSpPr/>
          <p:nvPr/>
        </p:nvSpPr>
        <p:spPr>
          <a:xfrm flipV="1">
            <a:off x="7638647" y="3651348"/>
            <a:ext cx="1" cy="284226"/>
          </a:xfrm>
          <a:prstGeom prst="line">
            <a:avLst/>
          </a:prstGeom>
          <a:ln w="82550" cap="rnd">
            <a:solidFill>
              <a:srgbClr val="002060"/>
            </a:solidFill>
            <a:miter/>
            <a:tailEnd type="oval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802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876331C3-AFCB-4788-94DB-F970556A5873}"/>
              </a:ext>
            </a:extLst>
          </p:cNvPr>
          <p:cNvSpPr txBox="1"/>
          <p:nvPr/>
        </p:nvSpPr>
        <p:spPr>
          <a:xfrm>
            <a:off x="5250810" y="2813785"/>
            <a:ext cx="61189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5AEEC9-AEF7-4704-91E8-363F3AF4E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7491" y="2407023"/>
            <a:ext cx="7300885" cy="29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2060"/>
                </a:solidFill>
                <a:latin typeface="BentonSans"/>
                <a:cs typeface="Times New Roman"/>
              </a:rPr>
              <a:t>Try to avoid  busy-looking backgrounds. </a:t>
            </a:r>
            <a:endParaRPr lang="en-US" sz="2400" dirty="0">
              <a:solidFill>
                <a:srgbClr val="002060"/>
              </a:solidFill>
              <a:latin typeface="BentonSans" panose="02000504020000020004" pitchFamily="50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2060"/>
                </a:solidFill>
                <a:latin typeface="BentonSans"/>
                <a:cs typeface="Times New Roman"/>
              </a:rPr>
              <a:t>Get rid of any asymmetries or shapes that can appear to cut into your head/body.</a:t>
            </a:r>
          </a:p>
          <a:p>
            <a:pPr marL="342900" indent="-342900">
              <a:lnSpc>
                <a:spcPct val="107000"/>
              </a:lnSpc>
              <a:spcAft>
                <a:spcPts val="1200"/>
              </a:spcAft>
              <a:buFont typeface="Symbol" panose="05050102010706020507" pitchFamily="18" charset="2"/>
              <a:buChar char=""/>
            </a:pPr>
            <a:r>
              <a:rPr lang="en-US" altLang="en-US" sz="2400" dirty="0">
                <a:solidFill>
                  <a:srgbClr val="002060"/>
                </a:solidFill>
                <a:latin typeface="BentonSans"/>
                <a:cs typeface="Times New Roman"/>
              </a:rPr>
              <a:t>Remove or cover distracting objects or words behind you.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altLang="en-US" sz="2800" dirty="0">
              <a:solidFill>
                <a:srgbClr val="000000"/>
              </a:solidFill>
              <a:latin typeface="BentonSans" panose="02000504020000020004" pitchFamily="50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EA45D54-CEED-4202-BD6A-6B8A21342BE1}"/>
              </a:ext>
            </a:extLst>
          </p:cNvPr>
          <p:cNvSpPr txBox="1">
            <a:spLocks/>
          </p:cNvSpPr>
          <p:nvPr/>
        </p:nvSpPr>
        <p:spPr>
          <a:xfrm>
            <a:off x="419107" y="1632020"/>
            <a:ext cx="6997192" cy="635605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868680" hangingPunct="1">
              <a:defRPr sz="4180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Background</a:t>
            </a:r>
            <a:r>
              <a:rPr lang="en-US" sz="4000" b="1" i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 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D6C7764A-8B44-48BC-A49F-1BE78F4CDA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7" y="2585428"/>
            <a:ext cx="3614961" cy="199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2341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876331C3-AFCB-4788-94DB-F970556A5873}"/>
              </a:ext>
            </a:extLst>
          </p:cNvPr>
          <p:cNvSpPr txBox="1"/>
          <p:nvPr/>
        </p:nvSpPr>
        <p:spPr>
          <a:xfrm>
            <a:off x="5250810" y="2813785"/>
            <a:ext cx="61189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B25E48-C406-4609-BDE7-03E1316040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096" y="1841194"/>
            <a:ext cx="7321797" cy="369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2060"/>
                </a:solidFill>
                <a:latin typeface="BentonSans" panose="02000504020000020004" pitchFamily="50" charset="0"/>
                <a:cs typeface="Times New Roman" panose="02020603050405020304" pitchFamily="18" charset="0"/>
              </a:rPr>
              <a:t>Shoot in a well-lit area; if possible, find a location with access to diffuse natural light that you can control and positioned towards your face.</a:t>
            </a: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2060"/>
                </a:solidFill>
                <a:latin typeface="BentonSans" panose="02000504020000020004" pitchFamily="50" charset="0"/>
                <a:cs typeface="Times New Roman" panose="02020603050405020304" pitchFamily="18" charset="0"/>
              </a:rPr>
              <a:t>Avoid sunlight, which causes dramatic shadows on or washes out your face.</a:t>
            </a:r>
          </a:p>
          <a:p>
            <a:pPr marL="342900" indent="-34290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2060"/>
                </a:solidFill>
                <a:latin typeface="BentonSans" panose="02000504020000020004" pitchFamily="50" charset="0"/>
                <a:cs typeface="Times New Roman" panose="02020603050405020304" pitchFamily="18" charset="0"/>
              </a:rPr>
              <a:t>Prevent yourself looking silhouetted – avoid bright lights or windows behind you.</a:t>
            </a:r>
            <a:endParaRPr lang="en-US" sz="2400" dirty="0">
              <a:solidFill>
                <a:srgbClr val="002060"/>
              </a:solidFill>
              <a:latin typeface="BentonSans" panose="02000504020000020004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0A54B8-A7A0-48C0-B48A-0C949F9ED692}"/>
              </a:ext>
            </a:extLst>
          </p:cNvPr>
          <p:cNvSpPr txBox="1">
            <a:spLocks/>
          </p:cNvSpPr>
          <p:nvPr/>
        </p:nvSpPr>
        <p:spPr>
          <a:xfrm>
            <a:off x="419107" y="1974920"/>
            <a:ext cx="6997192" cy="635605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868680" hangingPunct="1">
              <a:defRPr sz="4180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Lighting: </a:t>
            </a:r>
          </a:p>
          <a:p>
            <a:pPr defTabSz="868680" hangingPunct="1">
              <a:defRPr sz="4180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Natural</a:t>
            </a:r>
          </a:p>
          <a:p>
            <a:pPr defTabSz="868680" hangingPunct="1">
              <a:defRPr sz="4180" b="1">
                <a:latin typeface="BentonSans"/>
                <a:ea typeface="BentonSans"/>
                <a:cs typeface="BentonSans"/>
                <a:sym typeface="BentonSans"/>
              </a:defRPr>
            </a:pPr>
            <a:endParaRPr lang="en-US" sz="4000" b="1" dirty="0">
              <a:solidFill>
                <a:srgbClr val="C43F56"/>
              </a:solidFill>
              <a:latin typeface="BentonSans"/>
              <a:ea typeface="BentonSans"/>
              <a:cs typeface="BentonSans"/>
              <a:sym typeface="BentonSans"/>
            </a:endParaRPr>
          </a:p>
        </p:txBody>
      </p:sp>
      <p:pic>
        <p:nvPicPr>
          <p:cNvPr id="5" name="Picture 4" descr="A picture containing drawing, flower, light&#10;&#10;Description automatically generated">
            <a:extLst>
              <a:ext uri="{FF2B5EF4-FFF2-40B4-BE49-F238E27FC236}">
                <a16:creationId xmlns:a16="http://schemas.microsoft.com/office/drawing/2014/main" id="{C64163BB-9AAF-49B3-8574-C78DE9E1F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19107" y="3414124"/>
            <a:ext cx="2154756" cy="215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052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876331C3-AFCB-4788-94DB-F970556A5873}"/>
              </a:ext>
            </a:extLst>
          </p:cNvPr>
          <p:cNvSpPr txBox="1"/>
          <p:nvPr/>
        </p:nvSpPr>
        <p:spPr>
          <a:xfrm>
            <a:off x="5250810" y="2813785"/>
            <a:ext cx="61189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B19404-065B-4CF2-905C-15F4D1F4A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1096" y="2038781"/>
            <a:ext cx="7321797" cy="33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>
              <a:spcBef>
                <a:spcPct val="0"/>
              </a:spcBef>
              <a:spcAft>
                <a:spcPct val="0"/>
              </a:spcAft>
              <a:tabLst>
                <a:tab pos="58864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CA" altLang="en-US" sz="2400" dirty="0">
                <a:solidFill>
                  <a:srgbClr val="002060"/>
                </a:solidFill>
                <a:latin typeface="BentonSans" panose="02000504020000020004" pitchFamily="50" charset="0"/>
                <a:cs typeface="Times New Roman" panose="02020603050405020304" pitchFamily="18" charset="0"/>
              </a:rPr>
              <a:t>Placing lights on both sides of computer and directed above create a studio effect.</a:t>
            </a:r>
          </a:p>
          <a:p>
            <a:pPr marL="342900" lvl="0" indent="-34290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altLang="en-US" sz="2400" dirty="0">
                <a:solidFill>
                  <a:srgbClr val="002060"/>
                </a:solidFill>
                <a:latin typeface="BentonSans" panose="02000504020000020004" pitchFamily="50" charset="0"/>
                <a:cs typeface="Times New Roman" panose="02020603050405020304" pitchFamily="18" charset="0"/>
              </a:rPr>
              <a:t>Lighting that is LED based is preferable, it does not get too hot for the presenter to use.</a:t>
            </a:r>
          </a:p>
          <a:p>
            <a:pPr marL="342900" lvl="0" indent="-342900">
              <a:lnSpc>
                <a:spcPct val="1070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CA" altLang="en-US" sz="2400" dirty="0">
                <a:solidFill>
                  <a:srgbClr val="002060"/>
                </a:solidFill>
                <a:latin typeface="BentonSans" panose="02000504020000020004" pitchFamily="50" charset="0"/>
                <a:cs typeface="Times New Roman" panose="02020603050405020304" pitchFamily="18" charset="0"/>
              </a:rPr>
              <a:t>Use a softened, diffused lamp (lampshades do the trick) placed at a 45° angle in front of you will eliminate most shadows on your face.</a:t>
            </a:r>
            <a:endParaRPr lang="en-CA" altLang="en-US" sz="2400" dirty="0">
              <a:solidFill>
                <a:srgbClr val="002060"/>
              </a:solidFill>
              <a:latin typeface="BentonSans" panose="02000504020000020004" pitchFamily="50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65FA614-1E5A-4745-84F9-55DF013332E6}"/>
              </a:ext>
            </a:extLst>
          </p:cNvPr>
          <p:cNvSpPr txBox="1">
            <a:spLocks/>
          </p:cNvSpPr>
          <p:nvPr/>
        </p:nvSpPr>
        <p:spPr>
          <a:xfrm>
            <a:off x="419107" y="2152720"/>
            <a:ext cx="6997192" cy="635605"/>
          </a:xfrm>
          <a:prstGeom prst="rect">
            <a:avLst/>
          </a:prstGeom>
        </p:spPr>
        <p:txBody>
          <a:bodyPr/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868680" hangingPunct="1">
              <a:defRPr sz="4180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Lighting: </a:t>
            </a:r>
          </a:p>
          <a:p>
            <a:pPr defTabSz="868680" hangingPunct="1">
              <a:defRPr sz="4180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Artificial</a:t>
            </a:r>
          </a:p>
          <a:p>
            <a:pPr defTabSz="868680" hangingPunct="1">
              <a:defRPr sz="4180" b="1">
                <a:latin typeface="BentonSans"/>
                <a:ea typeface="BentonSans"/>
                <a:cs typeface="BentonSans"/>
                <a:sym typeface="BentonSans"/>
              </a:defRPr>
            </a:pPr>
            <a:endParaRPr lang="en-US" sz="4000" b="1" dirty="0">
              <a:solidFill>
                <a:srgbClr val="C43F56"/>
              </a:solidFill>
              <a:latin typeface="BentonSans"/>
              <a:ea typeface="BentonSans"/>
              <a:cs typeface="BentonSans"/>
              <a:sym typeface="BentonSans"/>
            </a:endParaRPr>
          </a:p>
        </p:txBody>
      </p:sp>
      <p:pic>
        <p:nvPicPr>
          <p:cNvPr id="5" name="Picture 4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1A30D23-B114-4F5E-865A-626E2373D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7" y="3598374"/>
            <a:ext cx="2538064" cy="169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1436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876331C3-AFCB-4788-94DB-F970556A5873}"/>
              </a:ext>
            </a:extLst>
          </p:cNvPr>
          <p:cNvSpPr txBox="1"/>
          <p:nvPr/>
        </p:nvSpPr>
        <p:spPr>
          <a:xfrm>
            <a:off x="5250810" y="2813785"/>
            <a:ext cx="61189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9078F4-CD13-4CBB-9483-C2D4E5733AE1}"/>
              </a:ext>
            </a:extLst>
          </p:cNvPr>
          <p:cNvSpPr txBox="1"/>
          <p:nvPr/>
        </p:nvSpPr>
        <p:spPr>
          <a:xfrm>
            <a:off x="5169169" y="2532944"/>
            <a:ext cx="6811019" cy="4154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pPr>
            <a:r>
              <a:rPr lang="en-US" sz="2400" dirty="0">
                <a:solidFill>
                  <a:srgbClr val="002060"/>
                </a:solidFill>
                <a:latin typeface="BentonSans" panose="02000504020000020004"/>
              </a:rPr>
              <a:t>The moderator and the speaker should rehearse on their own to be prepared to go “live to tape” during their recording session.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pPr>
            <a:endParaRPr lang="en-US" sz="2400" dirty="0">
              <a:solidFill>
                <a:srgbClr val="002060"/>
              </a:solidFill>
              <a:latin typeface="BentonSans" panose="020005040200000200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pPr>
            <a:r>
              <a:rPr lang="en-US" sz="2400" dirty="0">
                <a:solidFill>
                  <a:srgbClr val="002060"/>
                </a:solidFill>
                <a:latin typeface="BentonSans" panose="02000504020000020004"/>
              </a:rPr>
              <a:t>PAVT, AAAS’ recording vendor, will send the speaker and the moderator a link to access their scheduled recording session as well as information how to submit their slides in advance.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pPr>
            <a:endParaRPr lang="en-US" sz="2400" dirty="0">
              <a:solidFill>
                <a:srgbClr val="002060"/>
              </a:solidFill>
              <a:latin typeface="BentonSans" panose="02000504020000020004"/>
            </a:endParaRPr>
          </a:p>
          <a:p>
            <a:pPr>
              <a:defRPr sz="2400">
                <a:solidFill>
                  <a:srgbClr val="002060"/>
                </a:solidFill>
              </a:defRPr>
            </a:pPr>
            <a:endParaRPr sz="2400" dirty="0">
              <a:solidFill>
                <a:srgbClr val="002060"/>
              </a:solidFill>
              <a:latin typeface="BentonSans" panose="02000504020000020004"/>
            </a:endParaRPr>
          </a:p>
          <a:p>
            <a:pPr algn="l"/>
            <a:endParaRPr lang="en-GB" sz="2400" b="0" i="0" u="none" strike="noStrike" baseline="0" dirty="0">
              <a:solidFill>
                <a:srgbClr val="002060"/>
              </a:solidFill>
              <a:latin typeface="BentonSans" panose="020005040200000200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3B8FC24-FC8A-4673-ABE5-6E1EBCAD2AF2}"/>
              </a:ext>
            </a:extLst>
          </p:cNvPr>
          <p:cNvSpPr txBox="1">
            <a:spLocks/>
          </p:cNvSpPr>
          <p:nvPr/>
        </p:nvSpPr>
        <p:spPr>
          <a:xfrm>
            <a:off x="5169171" y="1556192"/>
            <a:ext cx="6811019" cy="976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740663" hangingPunct="1">
              <a:defRPr sz="3159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Before Your Recording Session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4A26AA02-F0F7-483D-BD89-638393077C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" y="3890342"/>
            <a:ext cx="3163485" cy="20920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062854-AB50-E944-9B3A-690F509BD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53" y="1775426"/>
            <a:ext cx="3555965" cy="187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283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876331C3-AFCB-4788-94DB-F970556A5873}"/>
              </a:ext>
            </a:extLst>
          </p:cNvPr>
          <p:cNvSpPr txBox="1"/>
          <p:nvPr/>
        </p:nvSpPr>
        <p:spPr>
          <a:xfrm>
            <a:off x="5250810" y="2813785"/>
            <a:ext cx="61189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3A1796-C45E-438F-BB17-65ABBF889E66}"/>
              </a:ext>
            </a:extLst>
          </p:cNvPr>
          <p:cNvSpPr txBox="1"/>
          <p:nvPr/>
        </p:nvSpPr>
        <p:spPr>
          <a:xfrm>
            <a:off x="5169170" y="2489538"/>
            <a:ext cx="6811019" cy="52629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>
              <a:defRPr sz="2400">
                <a:solidFill>
                  <a:srgbClr val="002060"/>
                </a:solidFill>
              </a:defRPr>
            </a:pPr>
            <a:r>
              <a:rPr lang="en-US" sz="2400" dirty="0">
                <a:solidFill>
                  <a:srgbClr val="002060"/>
                </a:solidFill>
                <a:latin typeface="BentonSans" panose="02000504020000020004"/>
              </a:rPr>
              <a:t>Upon log in by the participants the PAVT Producer will</a:t>
            </a:r>
            <a:br>
              <a:rPr lang="en-US" sz="2400" dirty="0">
                <a:solidFill>
                  <a:srgbClr val="002060"/>
                </a:solidFill>
                <a:latin typeface="BentonSans" panose="02000504020000020004"/>
              </a:rPr>
            </a:br>
            <a:r>
              <a:rPr lang="en-US" sz="2400" dirty="0">
                <a:solidFill>
                  <a:srgbClr val="002060"/>
                </a:solidFill>
                <a:latin typeface="BentonSans" panose="02000504020000020004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pPr>
            <a:r>
              <a:rPr lang="en-US" sz="2400" dirty="0">
                <a:solidFill>
                  <a:srgbClr val="002060"/>
                </a:solidFill>
                <a:latin typeface="BentonSans" panose="02000504020000020004"/>
              </a:rPr>
              <a:t>Run through a quick technical check (sound, audio, lighting)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pPr>
            <a:r>
              <a:rPr lang="en-US" sz="2400" dirty="0">
                <a:solidFill>
                  <a:srgbClr val="002060"/>
                </a:solidFill>
                <a:latin typeface="BentonSans" panose="02000504020000020004"/>
              </a:rPr>
              <a:t>Go over cues and slide advancement through the recording platform.</a:t>
            </a:r>
          </a:p>
          <a:p>
            <a:pPr>
              <a:defRPr sz="2400">
                <a:solidFill>
                  <a:srgbClr val="002060"/>
                </a:solidFill>
              </a:defRPr>
            </a:pPr>
            <a:endParaRPr lang="en-US" sz="2400" dirty="0">
              <a:solidFill>
                <a:srgbClr val="002060"/>
              </a:solidFill>
              <a:latin typeface="BentonSans" panose="02000504020000020004"/>
            </a:endParaRPr>
          </a:p>
          <a:p>
            <a:pPr>
              <a:defRPr sz="2400">
                <a:solidFill>
                  <a:srgbClr val="002060"/>
                </a:solidFill>
              </a:defRPr>
            </a:pPr>
            <a:r>
              <a:rPr lang="en-US" sz="2400" dirty="0">
                <a:solidFill>
                  <a:srgbClr val="002060"/>
                </a:solidFill>
                <a:latin typeface="BentonSans" panose="02000504020000020004"/>
              </a:rPr>
              <a:t>A more detailed instructional video on the recording session will be available in mid-September.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pPr>
            <a:endParaRPr lang="en-US" sz="2400" dirty="0">
              <a:solidFill>
                <a:srgbClr val="002060"/>
              </a:solidFill>
              <a:latin typeface="BentonSans" panose="020005040200000200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pPr>
            <a:endParaRPr lang="en-US" sz="2400" dirty="0">
              <a:solidFill>
                <a:srgbClr val="002060"/>
              </a:solidFill>
              <a:latin typeface="BentonSans" panose="02000504020000020004"/>
            </a:endParaRP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pPr>
            <a:endParaRPr lang="en-US" sz="2400" dirty="0">
              <a:solidFill>
                <a:srgbClr val="002060"/>
              </a:solidFill>
              <a:latin typeface="BentonSans" panose="02000504020000020004"/>
            </a:endParaRPr>
          </a:p>
          <a:p>
            <a:pPr>
              <a:defRPr sz="2400">
                <a:solidFill>
                  <a:srgbClr val="002060"/>
                </a:solidFill>
              </a:defRPr>
            </a:pPr>
            <a:endParaRPr sz="2400" dirty="0">
              <a:solidFill>
                <a:srgbClr val="002060"/>
              </a:solidFill>
              <a:latin typeface="BentonSans" panose="02000504020000020004"/>
            </a:endParaRPr>
          </a:p>
          <a:p>
            <a:pPr algn="l"/>
            <a:endParaRPr lang="en-GB" sz="2400" b="0" i="0" u="none" strike="noStrike" baseline="0" dirty="0">
              <a:solidFill>
                <a:srgbClr val="002060"/>
              </a:solidFill>
              <a:latin typeface="BentonSans" panose="02000504020000020004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9C037D-7948-4E1A-A9DE-5C48B1F4FE5F}"/>
              </a:ext>
            </a:extLst>
          </p:cNvPr>
          <p:cNvSpPr txBox="1">
            <a:spLocks/>
          </p:cNvSpPr>
          <p:nvPr/>
        </p:nvSpPr>
        <p:spPr>
          <a:xfrm>
            <a:off x="5169171" y="1556192"/>
            <a:ext cx="6811019" cy="976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740663" hangingPunct="1">
              <a:defRPr sz="3159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Recording Day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FA0C63C-858D-430A-B808-12ED10864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" y="3890342"/>
            <a:ext cx="3163485" cy="2092041"/>
          </a:xfrm>
          <a:prstGeom prst="rect">
            <a:avLst/>
          </a:prstGeom>
        </p:spPr>
      </p:pic>
      <p:pic>
        <p:nvPicPr>
          <p:cNvPr id="3" name="Picture 2" descr="Company name&#10;&#10;Description automatically generated">
            <a:extLst>
              <a:ext uri="{FF2B5EF4-FFF2-40B4-BE49-F238E27FC236}">
                <a16:creationId xmlns:a16="http://schemas.microsoft.com/office/drawing/2014/main" id="{B4DA47D7-9E23-3749-AE05-96DF768E2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053" y="1938929"/>
            <a:ext cx="3322239" cy="174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1264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876331C3-AFCB-4788-94DB-F970556A5873}"/>
              </a:ext>
            </a:extLst>
          </p:cNvPr>
          <p:cNvSpPr txBox="1"/>
          <p:nvPr/>
        </p:nvSpPr>
        <p:spPr>
          <a:xfrm>
            <a:off x="5250810" y="2813785"/>
            <a:ext cx="61189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FE5E8C-D963-4EE6-89CD-BE022722773A}"/>
              </a:ext>
            </a:extLst>
          </p:cNvPr>
          <p:cNvSpPr/>
          <p:nvPr/>
        </p:nvSpPr>
        <p:spPr>
          <a:xfrm>
            <a:off x="3951248" y="2404361"/>
            <a:ext cx="7605752" cy="3148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600"/>
              </a:spcAft>
            </a:pPr>
            <a:r>
              <a:rPr lang="en-CA" sz="2400" dirty="0">
                <a:solidFill>
                  <a:srgbClr val="002060"/>
                </a:solidFill>
                <a:latin typeface="BentonSans" panose="02000504020000020004" pitchFamily="50" charset="0"/>
                <a:cs typeface="Calibri" panose="020F0502020204030204" pitchFamily="34" charset="0"/>
              </a:rPr>
              <a:t>When recording: </a:t>
            </a: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2400" dirty="0">
                <a:solidFill>
                  <a:srgbClr val="002060"/>
                </a:solidFill>
                <a:latin typeface="BentonSans" panose="02000504020000020004" pitchFamily="50" charset="0"/>
                <a:cs typeface="Calibri" panose="020F0502020204030204" pitchFamily="34" charset="0"/>
              </a:rPr>
              <a:t>Speak as if you are presenting to a live audience.</a:t>
            </a:r>
            <a:endParaRPr lang="en-US" sz="2400" dirty="0">
              <a:solidFill>
                <a:srgbClr val="002060"/>
              </a:solidFill>
              <a:latin typeface="BentonSans" panose="02000504020000020004" pitchFamily="50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2400" dirty="0">
                <a:solidFill>
                  <a:srgbClr val="002060"/>
                </a:solidFill>
                <a:latin typeface="BentonSans" panose="02000504020000020004" pitchFamily="50" charset="0"/>
                <a:cs typeface="Calibri" panose="020F0502020204030204" pitchFamily="34" charset="0"/>
              </a:rPr>
              <a:t>Avoid speaking too quickly or in a monotone voice.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2400" dirty="0">
                <a:solidFill>
                  <a:srgbClr val="002060"/>
                </a:solidFill>
                <a:latin typeface="BentonSans" panose="02000504020000020004" pitchFamily="50" charset="0"/>
                <a:cs typeface="Calibri" panose="020F0502020204030204" pitchFamily="34" charset="0"/>
              </a:rPr>
              <a:t>Make sure to pause after explaining each visual</a:t>
            </a:r>
            <a:br>
              <a:rPr lang="en-CA" sz="2400" dirty="0">
                <a:solidFill>
                  <a:srgbClr val="002060"/>
                </a:solidFill>
                <a:latin typeface="BentonSans" panose="02000504020000020004" pitchFamily="50" charset="0"/>
                <a:cs typeface="Calibri" panose="020F0502020204030204" pitchFamily="34" charset="0"/>
              </a:rPr>
            </a:br>
            <a:r>
              <a:rPr lang="en-CA" sz="2400" dirty="0">
                <a:solidFill>
                  <a:srgbClr val="002060"/>
                </a:solidFill>
                <a:latin typeface="BentonSans" panose="02000504020000020004" pitchFamily="50" charset="0"/>
                <a:cs typeface="Calibri" panose="020F0502020204030204" pitchFamily="34" charset="0"/>
              </a:rPr>
              <a:t>so that individuals will have a chance </a:t>
            </a:r>
            <a:br>
              <a:rPr lang="en-CA" sz="2400" dirty="0">
                <a:solidFill>
                  <a:srgbClr val="002060"/>
                </a:solidFill>
                <a:latin typeface="BentonSans" panose="02000504020000020004" pitchFamily="50" charset="0"/>
                <a:cs typeface="Calibri" panose="020F0502020204030204" pitchFamily="34" charset="0"/>
              </a:rPr>
            </a:br>
            <a:r>
              <a:rPr lang="en-CA" sz="2400" dirty="0">
                <a:solidFill>
                  <a:srgbClr val="002060"/>
                </a:solidFill>
                <a:latin typeface="BentonSans" panose="02000504020000020004" pitchFamily="50" charset="0"/>
                <a:cs typeface="Calibri" panose="020F0502020204030204" pitchFamily="34" charset="0"/>
              </a:rPr>
              <a:t>to process the information.</a:t>
            </a:r>
          </a:p>
          <a:p>
            <a:pPr marL="342900" indent="-342900">
              <a:lnSpc>
                <a:spcPct val="107000"/>
              </a:lnSpc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2400" dirty="0">
                <a:solidFill>
                  <a:srgbClr val="002060"/>
                </a:solidFill>
                <a:latin typeface="BentonSans" panose="02000504020000020004" pitchFamily="50" charset="0"/>
                <a:cs typeface="Calibri" panose="020F0502020204030204" pitchFamily="34" charset="0"/>
              </a:rPr>
              <a:t>Gesture purposefully for emphasis.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3EF713-D9E8-4AD2-858E-3755D2005F5A}"/>
              </a:ext>
            </a:extLst>
          </p:cNvPr>
          <p:cNvSpPr/>
          <p:nvPr/>
        </p:nvSpPr>
        <p:spPr>
          <a:xfrm>
            <a:off x="635000" y="1569881"/>
            <a:ext cx="60476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CA" sz="4000" b="1" dirty="0">
                <a:solidFill>
                  <a:srgbClr val="C43F56"/>
                </a:solidFill>
                <a:latin typeface="BentonSans" panose="02000504020000020004" pitchFamily="50" charset="0"/>
                <a:ea typeface="Times New Roman" panose="02020603050405020304" pitchFamily="18" charset="0"/>
                <a:cs typeface="Arial" panose="020B0604020202020204" pitchFamily="34" charset="0"/>
              </a:rPr>
              <a:t>Lights, Camera, Action!</a:t>
            </a:r>
            <a:endParaRPr lang="en-US" sz="4000" b="1" dirty="0">
              <a:solidFill>
                <a:srgbClr val="C43F56"/>
              </a:solidFill>
              <a:latin typeface="BentonSans" panose="02000504020000020004" pitchFamily="50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 descr="A picture containing object, light, lamp&#10;&#10;Description automatically generated">
            <a:extLst>
              <a:ext uri="{FF2B5EF4-FFF2-40B4-BE49-F238E27FC236}">
                <a16:creationId xmlns:a16="http://schemas.microsoft.com/office/drawing/2014/main" id="{D9DBB946-F7F6-487B-BC56-5D80964BF2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00" y="2805496"/>
            <a:ext cx="2838450" cy="226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571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876331C3-AFCB-4788-94DB-F970556A5873}"/>
              </a:ext>
            </a:extLst>
          </p:cNvPr>
          <p:cNvSpPr txBox="1"/>
          <p:nvPr/>
        </p:nvSpPr>
        <p:spPr>
          <a:xfrm>
            <a:off x="5250810" y="2813785"/>
            <a:ext cx="61189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740583-5E71-43E6-A7DC-402F0D1C7590}"/>
              </a:ext>
            </a:extLst>
          </p:cNvPr>
          <p:cNvSpPr/>
          <p:nvPr/>
        </p:nvSpPr>
        <p:spPr>
          <a:xfrm>
            <a:off x="6145010" y="2591229"/>
            <a:ext cx="5519853" cy="26776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CA" sz="2400" b="1" dirty="0">
                <a:solidFill>
                  <a:srgbClr val="C53F56"/>
                </a:solidFill>
                <a:latin typeface="BentonSans"/>
              </a:rPr>
              <a:t>Thank you in advance for your time, energy and contribution to the AAAS 2022 Annual Meeting.</a:t>
            </a:r>
          </a:p>
          <a:p>
            <a:pPr algn="ctr"/>
            <a:endParaRPr lang="en-CA" sz="2400" b="1" dirty="0">
              <a:solidFill>
                <a:srgbClr val="002060"/>
              </a:solidFill>
              <a:latin typeface="BentonSans"/>
            </a:endParaRPr>
          </a:p>
          <a:p>
            <a:pPr algn="ctr"/>
            <a:r>
              <a:rPr lang="en-CA" sz="2400" dirty="0">
                <a:solidFill>
                  <a:srgbClr val="002060"/>
                </a:solidFill>
                <a:latin typeface="BentonSans"/>
              </a:rPr>
              <a:t>If you need further assistance, please contact us at meetings@aaas.org</a:t>
            </a:r>
            <a:endParaRPr lang="en-CA" sz="2400" dirty="0">
              <a:solidFill>
                <a:srgbClr val="002060"/>
              </a:solidFill>
              <a:latin typeface="BentonSans" panose="02000504020000020004" pitchFamily="50" charset="0"/>
            </a:endParaRPr>
          </a:p>
          <a:p>
            <a:endParaRPr lang="en-CA" sz="2400" b="1" dirty="0">
              <a:solidFill>
                <a:srgbClr val="C43F56"/>
              </a:solidFill>
              <a:latin typeface="BentonSans" panose="02000504020000020004" pitchFamily="50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5EA7C24-453E-4478-9F5D-0412226F4E5B}"/>
              </a:ext>
            </a:extLst>
          </p:cNvPr>
          <p:cNvGrpSpPr/>
          <p:nvPr/>
        </p:nvGrpSpPr>
        <p:grpSpPr>
          <a:xfrm>
            <a:off x="527137" y="1250340"/>
            <a:ext cx="5590025" cy="5359436"/>
            <a:chOff x="456967" y="1063728"/>
            <a:chExt cx="5590025" cy="5359436"/>
          </a:xfrm>
        </p:grpSpPr>
        <p:pic>
          <p:nvPicPr>
            <p:cNvPr id="13" name="Picture 8" descr="Picture 8">
              <a:extLst>
                <a:ext uri="{FF2B5EF4-FFF2-40B4-BE49-F238E27FC236}">
                  <a16:creationId xmlns:a16="http://schemas.microsoft.com/office/drawing/2014/main" id="{5C056723-C239-40C5-AE08-BA3228C97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6967" y="1063728"/>
              <a:ext cx="5590025" cy="535943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DA7FD77-B6A0-4D9D-8775-EA681AAA2AF7}"/>
                </a:ext>
              </a:extLst>
            </p:cNvPr>
            <p:cNvSpPr/>
            <p:nvPr/>
          </p:nvSpPr>
          <p:spPr>
            <a:xfrm>
              <a:off x="1474994" y="1972307"/>
              <a:ext cx="3565898" cy="3542277"/>
            </a:xfrm>
            <a:prstGeom prst="ellipse">
              <a:avLst/>
            </a:prstGeom>
            <a:solidFill>
              <a:srgbClr val="292D74"/>
            </a:solidFill>
            <a:ln>
              <a:solidFill>
                <a:srgbClr val="29307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Logo, company name&#10;&#10;Description automatically generated">
              <a:extLst>
                <a:ext uri="{FF2B5EF4-FFF2-40B4-BE49-F238E27FC236}">
                  <a16:creationId xmlns:a16="http://schemas.microsoft.com/office/drawing/2014/main" id="{EDA3BDD8-E87E-49CA-A244-7D8F76FE3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74994" y="2057428"/>
              <a:ext cx="3565898" cy="3565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5097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4110D9C-AE9A-4070-868F-B073AB6BC5D9}"/>
              </a:ext>
            </a:extLst>
          </p:cNvPr>
          <p:cNvSpPr txBox="1">
            <a:spLocks/>
          </p:cNvSpPr>
          <p:nvPr/>
        </p:nvSpPr>
        <p:spPr>
          <a:xfrm>
            <a:off x="573486" y="1330911"/>
            <a:ext cx="10748938" cy="1155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3900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Each Scientific Session Will Have: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E5ADD333-AB2A-48BC-BFBB-CD39364F23DA}"/>
              </a:ext>
            </a:extLst>
          </p:cNvPr>
          <p:cNvSpPr txBox="1"/>
          <p:nvPr/>
        </p:nvSpPr>
        <p:spPr>
          <a:xfrm>
            <a:off x="6410361" y="2019340"/>
            <a:ext cx="5334335" cy="41242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defRPr sz="2400">
                <a:solidFill>
                  <a:srgbClr val="002060"/>
                </a:solidFill>
              </a:defRPr>
            </a:pPr>
            <a:endParaRPr lang="en-US" sz="2200" dirty="0">
              <a:latin typeface="BentonSans" panose="02000504020000020004" pitchFamily="50" charset="0"/>
            </a:endParaRPr>
          </a:p>
          <a:p>
            <a:pPr marL="0" lvl="1">
              <a:defRPr sz="2400">
                <a:solidFill>
                  <a:srgbClr val="002060"/>
                </a:solidFill>
              </a:defRPr>
            </a:pPr>
            <a:r>
              <a:rPr lang="en-US" sz="2400" b="1" dirty="0">
                <a:latin typeface="BentonSans" panose="02000504020000020004" pitchFamily="50" charset="0"/>
              </a:rPr>
              <a:t>3 spotlight videos:</a:t>
            </a:r>
          </a:p>
          <a:p>
            <a:pPr marL="342900" lvl="6" indent="-342900">
              <a:buFont typeface="Courier New" panose="02070309020205020404" pitchFamily="49" charset="0"/>
              <a:buChar char="o"/>
              <a:defRPr sz="2400">
                <a:solidFill>
                  <a:srgbClr val="002060"/>
                </a:solidFill>
              </a:defRPr>
            </a:pPr>
            <a:r>
              <a:rPr lang="en-US" sz="2400" dirty="0">
                <a:latin typeface="BentonSans" panose="02000504020000020004" pitchFamily="50" charset="0"/>
              </a:rPr>
              <a:t>Released in January</a:t>
            </a:r>
          </a:p>
          <a:p>
            <a:pPr marL="342900" lvl="5" indent="-342900">
              <a:buFont typeface="Courier New" panose="02070309020205020404" pitchFamily="49" charset="0"/>
              <a:buChar char="o"/>
              <a:defRPr sz="2400">
                <a:solidFill>
                  <a:srgbClr val="002060"/>
                </a:solidFill>
              </a:defRPr>
            </a:pPr>
            <a:r>
              <a:rPr lang="en-US" sz="2400" dirty="0">
                <a:latin typeface="BentonSans" panose="02000504020000020004" pitchFamily="50" charset="0"/>
              </a:rPr>
              <a:t>Focusing on the individual speaker’s work</a:t>
            </a:r>
          </a:p>
          <a:p>
            <a:pPr lvl="1" indent="0">
              <a:defRPr sz="2400">
                <a:solidFill>
                  <a:srgbClr val="002060"/>
                </a:solidFill>
              </a:defRPr>
            </a:pPr>
            <a:endParaRPr lang="en-US" sz="2400" dirty="0">
              <a:latin typeface="BentonSans" panose="02000504020000020004" pitchFamily="50" charset="0"/>
            </a:endParaRPr>
          </a:p>
          <a:p>
            <a:pPr marL="0" lvl="1">
              <a:defRPr sz="2400">
                <a:solidFill>
                  <a:srgbClr val="002060"/>
                </a:solidFill>
              </a:defRPr>
            </a:pPr>
            <a:r>
              <a:rPr lang="en-US" sz="2400" b="1" dirty="0">
                <a:latin typeface="BentonSans" panose="02000504020000020004" pitchFamily="50" charset="0"/>
              </a:rPr>
              <a:t>1 live virtual panel </a:t>
            </a:r>
          </a:p>
          <a:p>
            <a:pPr marL="342900" lvl="1" indent="-342900">
              <a:buFont typeface="Courier New" panose="02070309020205020404" pitchFamily="49" charset="0"/>
              <a:buChar char="o"/>
              <a:defRPr sz="2400">
                <a:solidFill>
                  <a:srgbClr val="002060"/>
                </a:solidFill>
              </a:defRPr>
            </a:pPr>
            <a:r>
              <a:rPr lang="en-US" sz="2400" dirty="0">
                <a:latin typeface="BentonSans" panose="02000504020000020004" pitchFamily="50" charset="0"/>
              </a:rPr>
              <a:t>Gathering in February </a:t>
            </a:r>
          </a:p>
          <a:p>
            <a:pPr marL="342900" lvl="1" indent="-342900">
              <a:buFont typeface="Courier New" panose="02070309020205020404" pitchFamily="49" charset="0"/>
              <a:buChar char="o"/>
              <a:defRPr sz="2400">
                <a:solidFill>
                  <a:srgbClr val="002060"/>
                </a:solidFill>
              </a:defRPr>
            </a:pPr>
            <a:r>
              <a:rPr lang="en-US" sz="2400" dirty="0">
                <a:latin typeface="BentonSans" panose="02000504020000020004" pitchFamily="50" charset="0"/>
              </a:rPr>
              <a:t>Participants will focus on how their work relates to the other panelists’ findings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E1B043-F74B-AB4C-8600-E693AFD2C9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978" y="2024804"/>
            <a:ext cx="1751584" cy="9225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1FD48D-4CB7-4849-9DCF-0B2B111B9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9369" y="2198753"/>
            <a:ext cx="1751584" cy="9225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C7ECBF-C730-CB49-9245-A82453E31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6649" y="2474571"/>
            <a:ext cx="1751584" cy="922501"/>
          </a:xfrm>
          <a:prstGeom prst="rect">
            <a:avLst/>
          </a:prstGeom>
        </p:spPr>
      </p:pic>
      <p:pic>
        <p:nvPicPr>
          <p:cNvPr id="15" name="Picture 14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0713C3D9-C00D-9345-9A26-83B10CFDA0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556" y="3460929"/>
            <a:ext cx="358140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357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E20C3638-B2BF-48F5-B528-C823A0ADD06A}"/>
              </a:ext>
            </a:extLst>
          </p:cNvPr>
          <p:cNvSpPr txBox="1"/>
          <p:nvPr/>
        </p:nvSpPr>
        <p:spPr>
          <a:xfrm>
            <a:off x="5537935" y="3049576"/>
            <a:ext cx="6229705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pPr>
            <a:r>
              <a:rPr lang="en-US" sz="2400" dirty="0">
                <a:solidFill>
                  <a:srgbClr val="002060"/>
                </a:solidFill>
                <a:latin typeface="BentonSans" panose="02000504020000020004" pitchFamily="50" charset="0"/>
              </a:rPr>
              <a:t>Recording of the speaker and the moderator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pPr>
            <a:r>
              <a:rPr lang="en-US" sz="2400" dirty="0">
                <a:solidFill>
                  <a:srgbClr val="002060"/>
                </a:solidFill>
                <a:latin typeface="BentonSans" panose="02000504020000020004" pitchFamily="50" charset="0"/>
              </a:rPr>
              <a:t>Conference graphics</a:t>
            </a:r>
          </a:p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pPr>
            <a:r>
              <a:rPr lang="en-US" sz="2400" dirty="0">
                <a:solidFill>
                  <a:srgbClr val="002060"/>
                </a:solidFill>
                <a:latin typeface="BentonSans"/>
              </a:rPr>
              <a:t>Speaker PowerPoint slides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B9893F1-1606-42C9-8B04-1E10265BA72F}"/>
              </a:ext>
            </a:extLst>
          </p:cNvPr>
          <p:cNvSpPr txBox="1">
            <a:spLocks/>
          </p:cNvSpPr>
          <p:nvPr/>
        </p:nvSpPr>
        <p:spPr>
          <a:xfrm>
            <a:off x="424360" y="1556744"/>
            <a:ext cx="10748938" cy="11551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 sz="3900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Each Spotlight Video Will Have:</a:t>
            </a:r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280FABE1-EC47-0044-B11C-F1AFC985E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60" y="2679263"/>
            <a:ext cx="49403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85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>
            <a:extLst>
              <a:ext uri="{FF2B5EF4-FFF2-40B4-BE49-F238E27FC236}">
                <a16:creationId xmlns:a16="http://schemas.microsoft.com/office/drawing/2014/main" id="{0D322EDE-024C-45DA-A9CF-DA3BF42EEB6F}"/>
              </a:ext>
            </a:extLst>
          </p:cNvPr>
          <p:cNvSpPr txBox="1">
            <a:spLocks/>
          </p:cNvSpPr>
          <p:nvPr/>
        </p:nvSpPr>
        <p:spPr>
          <a:xfrm>
            <a:off x="5620556" y="1935926"/>
            <a:ext cx="6055508" cy="40291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n-US" sz="2400" cap="all" dirty="0">
                <a:solidFill>
                  <a:srgbClr val="002060"/>
                </a:solidFill>
                <a:latin typeface="BentonSans" panose="02000504020000020004" pitchFamily="2" charset="77"/>
              </a:rPr>
              <a:t> Schedule recording session With PAVT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cap="all" dirty="0">
                <a:solidFill>
                  <a:srgbClr val="002060"/>
                </a:solidFill>
                <a:latin typeface="BentonSans" panose="02000504020000020004" pitchFamily="2" charset="77"/>
              </a:rPr>
              <a:t> Scripting Your CONTENT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cap="all" dirty="0">
                <a:solidFill>
                  <a:srgbClr val="002060"/>
                </a:solidFill>
                <a:latin typeface="BentonSans" panose="02000504020000020004" pitchFamily="2" charset="77"/>
              </a:rPr>
              <a:t> Powering up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cap="all" dirty="0">
                <a:solidFill>
                  <a:srgbClr val="002060"/>
                </a:solidFill>
                <a:latin typeface="BentonSans" panose="02000504020000020004" pitchFamily="2" charset="77"/>
              </a:rPr>
              <a:t> Internet connection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cap="all" dirty="0">
                <a:solidFill>
                  <a:srgbClr val="002060"/>
                </a:solidFill>
                <a:latin typeface="BentonSans" panose="02000504020000020004" pitchFamily="2" charset="77"/>
              </a:rPr>
              <a:t> your visuals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cap="all" dirty="0">
                <a:solidFill>
                  <a:srgbClr val="002060"/>
                </a:solidFill>
                <a:latin typeface="BentonSans" panose="02000504020000020004" pitchFamily="2" charset="77"/>
              </a:rPr>
              <a:t> Your audio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cap="all" dirty="0">
                <a:solidFill>
                  <a:srgbClr val="002060"/>
                </a:solidFill>
                <a:latin typeface="BentonSans" panose="02000504020000020004" pitchFamily="2" charset="77"/>
              </a:rPr>
              <a:t> Recording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C78F1938-2281-41EB-AC2A-F7FBB35597F7}"/>
              </a:ext>
            </a:extLst>
          </p:cNvPr>
          <p:cNvSpPr txBox="1"/>
          <p:nvPr/>
        </p:nvSpPr>
        <p:spPr>
          <a:xfrm>
            <a:off x="1307614" y="1711861"/>
            <a:ext cx="3958980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>
            <a:lvl1pPr>
              <a:defRPr sz="6000">
                <a:solidFill>
                  <a:srgbClr val="002060"/>
                </a:solidFill>
                <a:latin typeface="BentonSans Black"/>
                <a:ea typeface="BentonSans Black"/>
                <a:cs typeface="BentonSans Black"/>
                <a:sym typeface="BentonSans Black"/>
              </a:defRPr>
            </a:lvl1pPr>
          </a:lstStyle>
          <a:p>
            <a:r>
              <a:rPr lang="en-US" sz="4000" b="1" dirty="0">
                <a:solidFill>
                  <a:srgbClr val="C43F56"/>
                </a:solidFill>
                <a:latin typeface="BentonSans" panose="02000504020000020004" pitchFamily="50" charset="0"/>
              </a:rPr>
              <a:t>Recording Checklist:</a:t>
            </a:r>
          </a:p>
          <a:p>
            <a:endParaRPr sz="4000" dirty="0">
              <a:solidFill>
                <a:srgbClr val="C43F56"/>
              </a:solidFill>
              <a:latin typeface="BentonSans" panose="02000504020000020004" pitchFamily="50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F6DA418-00B9-4362-9498-CD37016447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6" y="3054505"/>
            <a:ext cx="3668970" cy="255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601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D94050AA-E33B-4075-AEE9-65D090F7DA37}"/>
              </a:ext>
            </a:extLst>
          </p:cNvPr>
          <p:cNvSpPr txBox="1"/>
          <p:nvPr/>
        </p:nvSpPr>
        <p:spPr>
          <a:xfrm>
            <a:off x="5169171" y="3019621"/>
            <a:ext cx="6811019" cy="3046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 sz="2400">
                <a:solidFill>
                  <a:srgbClr val="002060"/>
                </a:solidFill>
              </a:defRPr>
            </a:pPr>
            <a:r>
              <a:rPr lang="en-US" sz="2400" dirty="0">
                <a:solidFill>
                  <a:srgbClr val="002060"/>
                </a:solidFill>
                <a:latin typeface="BentonSans" panose="02000504020000020004"/>
              </a:rPr>
              <a:t>Each speaker will schedule themselves plus the moderator for one 45 min recording session with PAVT, our audio visual provider.</a:t>
            </a:r>
          </a:p>
          <a:p>
            <a:pPr>
              <a:defRPr sz="2400">
                <a:solidFill>
                  <a:srgbClr val="002060"/>
                </a:solidFill>
              </a:defRPr>
            </a:pPr>
            <a:endParaRPr sz="2400" dirty="0">
              <a:solidFill>
                <a:srgbClr val="002060"/>
              </a:solidFill>
              <a:latin typeface="BentonSans" panose="020005040200000200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solidFill>
                  <a:srgbClr val="002060"/>
                </a:solidFill>
                <a:latin typeface="BentonSans" panose="02000504020000020004"/>
              </a:rPr>
              <a:t>Calendar to select a recording timeslot can be found here- </a:t>
            </a:r>
            <a:r>
              <a:rPr lang="en-US" sz="2400" u="sng" dirty="0">
                <a:solidFill>
                  <a:srgbClr val="0563C1"/>
                </a:solidFill>
                <a:effectLst/>
                <a:latin typeface="BentonSans" panose="02000504020000020004"/>
                <a:ea typeface="Calibri" panose="020F0502020204030204" pitchFamily="34" charset="0"/>
                <a:hlinkClick r:id="rId2"/>
              </a:rPr>
              <a:t>https://www.pavt.com/virtual-recordings</a:t>
            </a:r>
            <a:r>
              <a:rPr lang="en-US" sz="2400" u="sng" dirty="0">
                <a:solidFill>
                  <a:srgbClr val="0563C1"/>
                </a:solidFill>
                <a:effectLst/>
                <a:latin typeface="BentonSans" panose="02000504020000020004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BentonSans" panose="02000504020000020004"/>
              <a:ea typeface="Calibri" panose="020F0502020204030204" pitchFamily="34" charset="0"/>
            </a:endParaRPr>
          </a:p>
          <a:p>
            <a:pPr algn="l"/>
            <a:endParaRPr lang="en-GB" sz="2400" b="0" i="0" u="none" strike="noStrike" baseline="0" dirty="0">
              <a:solidFill>
                <a:srgbClr val="002060"/>
              </a:solidFill>
              <a:latin typeface="BentonSans" panose="0200050402000002000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C84B37-5C58-48F3-B200-46EF55A5D8AE}"/>
              </a:ext>
            </a:extLst>
          </p:cNvPr>
          <p:cNvSpPr txBox="1">
            <a:spLocks/>
          </p:cNvSpPr>
          <p:nvPr/>
        </p:nvSpPr>
        <p:spPr>
          <a:xfrm>
            <a:off x="5169171" y="1556192"/>
            <a:ext cx="6811019" cy="976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740663" hangingPunct="1">
              <a:defRPr sz="3159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Schedule Your Recording Session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3261AC4-115A-4BCF-BD95-C02F15910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98" y="4095616"/>
            <a:ext cx="3163485" cy="2092041"/>
          </a:xfrm>
          <a:prstGeom prst="rect">
            <a:avLst/>
          </a:prstGeom>
        </p:spPr>
      </p:pic>
      <p:pic>
        <p:nvPicPr>
          <p:cNvPr id="3" name="Picture 2" descr="Company name&#10;&#10;Description automatically generated">
            <a:extLst>
              <a:ext uri="{FF2B5EF4-FFF2-40B4-BE49-F238E27FC236}">
                <a16:creationId xmlns:a16="http://schemas.microsoft.com/office/drawing/2014/main" id="{B06F6115-9D24-6C4D-A6DD-CE5B9AFD8A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348" y="1556192"/>
            <a:ext cx="4290183" cy="22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5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>
            <a:extLst>
              <a:ext uri="{FF2B5EF4-FFF2-40B4-BE49-F238E27FC236}">
                <a16:creationId xmlns:a16="http://schemas.microsoft.com/office/drawing/2014/main" id="{D94050AA-E33B-4075-AEE9-65D090F7DA37}"/>
              </a:ext>
            </a:extLst>
          </p:cNvPr>
          <p:cNvSpPr txBox="1"/>
          <p:nvPr/>
        </p:nvSpPr>
        <p:spPr>
          <a:xfrm>
            <a:off x="5169171" y="2184357"/>
            <a:ext cx="6811019" cy="3416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/>
          <a:p>
            <a:pPr>
              <a:defRPr sz="2400">
                <a:solidFill>
                  <a:srgbClr val="002060"/>
                </a:solidFill>
              </a:defRPr>
            </a:pPr>
            <a:endParaRPr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 sz="2400">
                <a:solidFill>
                  <a:srgbClr val="002060"/>
                </a:solidFill>
              </a:defRPr>
            </a:pPr>
            <a:r>
              <a:rPr sz="2400" dirty="0">
                <a:solidFill>
                  <a:srgbClr val="002060"/>
                </a:solidFill>
                <a:latin typeface="BentonSans" panose="02000504020000020004"/>
              </a:rPr>
              <a:t>A </a:t>
            </a:r>
            <a:r>
              <a:rPr lang="en-US" sz="2400" dirty="0">
                <a:solidFill>
                  <a:srgbClr val="002060"/>
                </a:solidFill>
                <a:latin typeface="BentonSans" panose="02000504020000020004"/>
              </a:rPr>
              <a:t>v</a:t>
            </a:r>
            <a:r>
              <a:rPr sz="2400" dirty="0">
                <a:solidFill>
                  <a:srgbClr val="002060"/>
                </a:solidFill>
                <a:latin typeface="BentonSans" panose="02000504020000020004"/>
              </a:rPr>
              <a:t>ideo for </a:t>
            </a:r>
            <a:r>
              <a:rPr lang="en-US" sz="2400" dirty="0">
                <a:solidFill>
                  <a:srgbClr val="002060"/>
                </a:solidFill>
                <a:latin typeface="BentonSans" panose="02000504020000020004"/>
              </a:rPr>
              <a:t>e</a:t>
            </a:r>
            <a:r>
              <a:rPr sz="2400" dirty="0">
                <a:solidFill>
                  <a:srgbClr val="002060"/>
                </a:solidFill>
                <a:latin typeface="BentonSans" panose="02000504020000020004"/>
              </a:rPr>
              <a:t>ach </a:t>
            </a:r>
            <a:r>
              <a:rPr lang="en-US" sz="2400" dirty="0">
                <a:solidFill>
                  <a:srgbClr val="002060"/>
                </a:solidFill>
                <a:latin typeface="BentonSans" panose="02000504020000020004"/>
              </a:rPr>
              <a:t>s</a:t>
            </a:r>
            <a:r>
              <a:rPr sz="2400" dirty="0">
                <a:solidFill>
                  <a:srgbClr val="002060"/>
                </a:solidFill>
                <a:latin typeface="BentonSans" panose="02000504020000020004"/>
              </a:rPr>
              <a:t>peaker</a:t>
            </a:r>
            <a:r>
              <a:rPr lang="en-US" sz="2400" dirty="0">
                <a:solidFill>
                  <a:srgbClr val="002060"/>
                </a:solidFill>
                <a:latin typeface="BentonSans" panose="02000504020000020004"/>
              </a:rPr>
              <a:t> should include:</a:t>
            </a:r>
          </a:p>
          <a:p>
            <a:pPr>
              <a:defRPr sz="2400">
                <a:solidFill>
                  <a:srgbClr val="002060"/>
                </a:solidFill>
              </a:defRPr>
            </a:pPr>
            <a:endParaRPr sz="2400" dirty="0">
              <a:solidFill>
                <a:srgbClr val="002060"/>
              </a:solidFill>
              <a:latin typeface="BentonSans" panose="02000504020000020004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2060"/>
                </a:solidFill>
                <a:latin typeface="BentonSans" panose="02000504020000020004"/>
              </a:rPr>
              <a:t>AAAS produced intro video‐15 seconds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2400" b="0" i="0" u="none" strike="noStrike" baseline="0" dirty="0">
                <a:solidFill>
                  <a:srgbClr val="002060"/>
                </a:solidFill>
                <a:latin typeface="BentonSans" panose="02000504020000020004"/>
              </a:rPr>
              <a:t>Moderator introduction of speaker 1 minute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solidFill>
                  <a:srgbClr val="002060"/>
                </a:solidFill>
                <a:latin typeface="BentonSans" panose="02000504020000020004"/>
              </a:rPr>
              <a:t>Speaker presentation with slides‐10 minutes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sz="2400" b="0" i="0" u="none" strike="noStrike" baseline="0" dirty="0">
                <a:solidFill>
                  <a:srgbClr val="002060"/>
                </a:solidFill>
                <a:latin typeface="BentonSans" panose="02000504020000020004"/>
              </a:rPr>
              <a:t>Moderator and Speaker Q&amp;A‐13 minutes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b="0" i="0" u="none" strike="noStrike" baseline="0" dirty="0">
                <a:solidFill>
                  <a:srgbClr val="002060"/>
                </a:solidFill>
                <a:latin typeface="BentonSans" panose="02000504020000020004"/>
              </a:rPr>
              <a:t>AAAS produced outro video‐15 seconds</a:t>
            </a:r>
          </a:p>
          <a:p>
            <a:pPr algn="l"/>
            <a:endParaRPr lang="en-US" sz="2400" dirty="0">
              <a:solidFill>
                <a:srgbClr val="002060"/>
              </a:solidFill>
              <a:latin typeface="BentonSans" panose="0200050402000002000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C84B37-5C58-48F3-B200-46EF55A5D8AE}"/>
              </a:ext>
            </a:extLst>
          </p:cNvPr>
          <p:cNvSpPr txBox="1">
            <a:spLocks/>
          </p:cNvSpPr>
          <p:nvPr/>
        </p:nvSpPr>
        <p:spPr>
          <a:xfrm>
            <a:off x="5169171" y="1556192"/>
            <a:ext cx="7755009" cy="9767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defTabSz="740663" hangingPunct="1">
              <a:defRPr sz="3159" b="1">
                <a:latin typeface="BentonSans"/>
                <a:ea typeface="BentonSans"/>
                <a:cs typeface="BentonSans"/>
                <a:sym typeface="BentonSans"/>
              </a:defRPr>
            </a:pPr>
            <a:r>
              <a:rPr lang="en-US" sz="4000" b="1" dirty="0">
                <a:solidFill>
                  <a:srgbClr val="C43F56"/>
                </a:solidFill>
                <a:latin typeface="BentonSans"/>
                <a:ea typeface="BentonSans"/>
                <a:cs typeface="BentonSans"/>
                <a:sym typeface="BentonSans"/>
              </a:rPr>
              <a:t>Scripting Your Video</a:t>
            </a:r>
          </a:p>
        </p:txBody>
      </p:sp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53261AC4-115A-4BCF-BD95-C02F15910E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053" y="3890342"/>
            <a:ext cx="3163485" cy="2092041"/>
          </a:xfrm>
          <a:prstGeom prst="rect">
            <a:avLst/>
          </a:prstGeom>
        </p:spPr>
      </p:pic>
      <p:pic>
        <p:nvPicPr>
          <p:cNvPr id="7" name="Picture 6" descr="Company name&#10;&#10;Description automatically generated">
            <a:extLst>
              <a:ext uri="{FF2B5EF4-FFF2-40B4-BE49-F238E27FC236}">
                <a16:creationId xmlns:a16="http://schemas.microsoft.com/office/drawing/2014/main" id="{B87F0410-0AFD-C048-A976-7C550E7B6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348" y="1556192"/>
            <a:ext cx="4290183" cy="225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100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876331C3-AFCB-4788-94DB-F970556A5873}"/>
              </a:ext>
            </a:extLst>
          </p:cNvPr>
          <p:cNvSpPr txBox="1"/>
          <p:nvPr/>
        </p:nvSpPr>
        <p:spPr>
          <a:xfrm>
            <a:off x="5250810" y="2813785"/>
            <a:ext cx="6118945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lvl="0" indent="-285750" fontAlgn="base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EAF8C7A-8F70-409C-9E66-B5ACF91D71EA}"/>
              </a:ext>
            </a:extLst>
          </p:cNvPr>
          <p:cNvSpPr/>
          <p:nvPr/>
        </p:nvSpPr>
        <p:spPr>
          <a:xfrm>
            <a:off x="3701143" y="2256394"/>
            <a:ext cx="75329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BentonSans" panose="02000504020000020004" pitchFamily="50" charset="0"/>
              </a:rPr>
              <a:t>For the spotlight videos, the moderator introduces each speaker, conducts the Q&amp;A section and brings the video to a close.</a:t>
            </a:r>
          </a:p>
          <a:p>
            <a:endParaRPr lang="en-US" sz="2400" dirty="0">
              <a:solidFill>
                <a:srgbClr val="002060"/>
              </a:solidFill>
              <a:latin typeface="BentonSans" panose="02000504020000020004" pitchFamily="50" charset="0"/>
            </a:endParaRPr>
          </a:p>
          <a:p>
            <a:r>
              <a:rPr lang="en-US" sz="2400" dirty="0">
                <a:solidFill>
                  <a:srgbClr val="002060"/>
                </a:solidFill>
                <a:latin typeface="BentonSans" panose="02000504020000020004" pitchFamily="50" charset="0"/>
              </a:rPr>
              <a:t>For consistency,  a standardized script will be made available.</a:t>
            </a: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BentonSans" panose="02000504020000020004" pitchFamily="50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123997-E7E1-4343-BE27-F0651A4DD646}"/>
              </a:ext>
            </a:extLst>
          </p:cNvPr>
          <p:cNvSpPr/>
          <p:nvPr/>
        </p:nvSpPr>
        <p:spPr>
          <a:xfrm>
            <a:off x="3701143" y="1544927"/>
            <a:ext cx="351230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43F56"/>
                </a:solidFill>
                <a:latin typeface="BentonSans" panose="02000504020000020004"/>
                <a:ea typeface="Calibri" panose="020F0502020204030204" pitchFamily="34" charset="0"/>
                <a:cs typeface="Times New Roman" panose="02020603050405020304" pitchFamily="18" charset="0"/>
              </a:rPr>
              <a:t>The Moderator </a:t>
            </a:r>
            <a:br>
              <a:rPr lang="en-US" sz="4000" dirty="0">
                <a:solidFill>
                  <a:srgbClr val="C43F56"/>
                </a:solidFill>
                <a:latin typeface="BentonSans Black" panose="02000804030000020004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4000" dirty="0">
              <a:solidFill>
                <a:srgbClr val="C43F56"/>
              </a:solidFill>
              <a:latin typeface="BentonSans Black" panose="02000804030000020004" pitchFamily="50" charset="0"/>
            </a:endParaRPr>
          </a:p>
        </p:txBody>
      </p:sp>
      <p:pic>
        <p:nvPicPr>
          <p:cNvPr id="5" name="Picture 4" descr="A picture containing circle&#10;&#10;Description automatically generated">
            <a:extLst>
              <a:ext uri="{FF2B5EF4-FFF2-40B4-BE49-F238E27FC236}">
                <a16:creationId xmlns:a16="http://schemas.microsoft.com/office/drawing/2014/main" id="{C08041E1-E5F3-4EAB-A6CD-90E0E2B0F7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8" y="2437348"/>
            <a:ext cx="2974655" cy="237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305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A15602-FC1F-4F1D-9982-9B5BC77CA514}"/>
              </a:ext>
            </a:extLst>
          </p:cNvPr>
          <p:cNvSpPr/>
          <p:nvPr/>
        </p:nvSpPr>
        <p:spPr>
          <a:xfrm>
            <a:off x="5897366" y="1530849"/>
            <a:ext cx="6143946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Aft>
                <a:spcPts val="1800"/>
              </a:spcAft>
              <a:buSzPts val="1000"/>
              <a:tabLst>
                <a:tab pos="571500" algn="l"/>
              </a:tabLst>
            </a:pPr>
            <a:r>
              <a:rPr lang="en-US" sz="4000" b="1" dirty="0">
                <a:solidFill>
                  <a:srgbClr val="C43F56"/>
                </a:solidFill>
                <a:latin typeface="BentonSans"/>
              </a:rPr>
              <a:t>Speaker Presentation:</a:t>
            </a:r>
            <a:endParaRPr lang="en-CA" sz="4000" dirty="0">
              <a:solidFill>
                <a:srgbClr val="C43F56"/>
              </a:solidFill>
              <a:latin typeface="BentonSans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fontAlgn="base"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CA" sz="2400" dirty="0">
                <a:solidFill>
                  <a:srgbClr val="002060"/>
                </a:solidFill>
                <a:latin typeface="BentonSans" panose="02000504020000020004"/>
                <a:ea typeface="Times New Roman" panose="02020603050405020304" pitchFamily="18" charset="0"/>
                <a:cs typeface="Arial" panose="020B0604020202020204" pitchFamily="34" charset="0"/>
              </a:rPr>
              <a:t>Focus on a few key points you want your audience to remember. </a:t>
            </a:r>
          </a:p>
          <a:p>
            <a:pPr marL="342900" lvl="0" indent="-342900" fontAlgn="base"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CA" sz="2400" dirty="0">
                <a:solidFill>
                  <a:srgbClr val="002060"/>
                </a:solidFill>
                <a:latin typeface="BentonSans" panose="02000504020000020004"/>
                <a:ea typeface="Times New Roman" panose="02020603050405020304" pitchFamily="18" charset="0"/>
                <a:cs typeface="Arial" panose="020B0604020202020204" pitchFamily="34" charset="0"/>
              </a:rPr>
              <a:t>Make sure that concepts are explained for non-specialists.</a:t>
            </a:r>
            <a:endParaRPr lang="en-US" sz="2400" dirty="0">
              <a:solidFill>
                <a:srgbClr val="002060"/>
              </a:solidFill>
              <a:latin typeface="BentonSans" panose="02000504020000020004"/>
              <a:ea typeface="Times New Roman" panose="02020603050405020304" pitchFamily="18" charset="0"/>
            </a:endParaRPr>
          </a:p>
          <a:p>
            <a:pPr marL="342900" lvl="0" indent="-342900" fontAlgn="base"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CA" sz="2400" dirty="0">
                <a:solidFill>
                  <a:srgbClr val="002060"/>
                </a:solidFill>
                <a:latin typeface="BentonSans" panose="02000504020000020004"/>
                <a:ea typeface="Times New Roman" panose="02020603050405020304" pitchFamily="18" charset="0"/>
                <a:cs typeface="Arial" panose="020B0604020202020204" pitchFamily="34" charset="0"/>
              </a:rPr>
              <a:t>Stories and analogies can illustrate key messages more clearly than overly technical information.</a:t>
            </a:r>
          </a:p>
          <a:p>
            <a:pPr marL="342900" lvl="0" indent="-342900" fontAlgn="base">
              <a:spcAft>
                <a:spcPts val="1800"/>
              </a:spcAft>
              <a:buSzPct val="100000"/>
              <a:buFont typeface="Arial" panose="020B0604020202020204" pitchFamily="34" charset="0"/>
              <a:buChar char="•"/>
              <a:tabLst>
                <a:tab pos="571500" algn="l"/>
              </a:tabLst>
            </a:pPr>
            <a:r>
              <a:rPr lang="en-US" sz="2400" dirty="0">
                <a:solidFill>
                  <a:srgbClr val="002060"/>
                </a:solidFill>
                <a:latin typeface="BentonSans" panose="02000504020000020004"/>
              </a:rPr>
              <a:t>Be honest about the extent of your findings.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99C2492-D6CA-48C9-9857-65C3F89F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253" y="2424701"/>
            <a:ext cx="5422202" cy="32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915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1231</Words>
  <Application>Microsoft Macintosh PowerPoint</Application>
  <PresentationFormat>Widescreen</PresentationFormat>
  <Paragraphs>193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BentonSans</vt:lpstr>
      <vt:lpstr>BentonSans Black</vt:lpstr>
      <vt:lpstr>Calibri</vt:lpstr>
      <vt:lpstr>Calibri Light</vt:lpstr>
      <vt:lpstr>Courier New</vt:lpstr>
      <vt:lpstr>Symbol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Tatevik Sargsyan</dc:creator>
  <cp:lastModifiedBy>Tatevik Sargsyan</cp:lastModifiedBy>
  <cp:revision>18</cp:revision>
  <dcterms:created xsi:type="dcterms:W3CDTF">2021-02-12T16:25:48Z</dcterms:created>
  <dcterms:modified xsi:type="dcterms:W3CDTF">2021-09-01T16:46:04Z</dcterms:modified>
</cp:coreProperties>
</file>